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12192000"/>
  <p:notesSz cx="6858000" cy="12192000"/>
  <p:embeddedFontLst>
    <p:embeddedFont>
      <p:font typeface="Oswald"/>
      <p:regular r:id="rId31"/>
      <p:bold r:id="rId32"/>
    </p:embeddedFont>
    <p:embeddedFont>
      <p:font typeface="Barlow"/>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jrbqJlB/+lcPeIKvlToGmpygZx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swald-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Barlow-regular.fntdata"/><Relationship Id="rId10" Type="http://schemas.openxmlformats.org/officeDocument/2006/relationships/slide" Target="slides/slide6.xml"/><Relationship Id="rId32" Type="http://schemas.openxmlformats.org/officeDocument/2006/relationships/font" Target="fonts/Oswald-bold.fntdata"/><Relationship Id="rId13" Type="http://schemas.openxmlformats.org/officeDocument/2006/relationships/slide" Target="slides/slide9.xml"/><Relationship Id="rId35" Type="http://schemas.openxmlformats.org/officeDocument/2006/relationships/font" Target="fonts/Barlow-italic.fntdata"/><Relationship Id="rId12" Type="http://schemas.openxmlformats.org/officeDocument/2006/relationships/slide" Target="slides/slide8.xml"/><Relationship Id="rId34" Type="http://schemas.openxmlformats.org/officeDocument/2006/relationships/font" Target="fonts/Barlow-bold.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Barlow-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Ametlik kujundus. Näita registreerimise ja tervituskohvi ajal (09:00–10:00). Kell 10:00 vaheta järgmisele slaidile ja alusta avasõnadega.</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 name="Shape 17"/>
        <p:cNvGrpSpPr/>
        <p:nvPr/>
      </p:nvGrpSpPr>
      <p:grpSpPr>
        <a:xfrm>
          <a:off x="0" y="0"/>
          <a:ext cx="0" cy="0"/>
          <a:chOff x="0" y="0"/>
          <a:chExt cx="0" cy="0"/>
        </a:xfrm>
      </p:grpSpPr>
      <p:sp>
        <p:nvSpPr>
          <p:cNvPr id="18" name="Google Shape;1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 name="Google Shape;1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Avasõnad (korraldaja + moderaator). Tervita, tutvusta ennast. Keskne küsimus on slaidil – loe see ette. Selgita päeva loogikat: hommikul õpime (koolitused), keskpäeval kaardistame, mida riik ja KOV peaksid tegema teisiti (maailmakohvik), pärastlõunal mõtleme, mida saame ise teha (ideetöö). Praktiline info: WiFi [__], tualetid [__], lõuna 13:15, pildistamine [kas osalejad on nõus?]. Ära kuluta siin üle 5 minuti.</a:t>
            </a:r>
            <a:endParaRPr/>
          </a:p>
        </p:txBody>
      </p:sp>
      <p:sp>
        <p:nvSpPr>
          <p:cNvPr id="20" name="Google Shape;2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Käi päevakava kiiresti läbi. Rõhuta kahte ühist osa (kollasega esile tõstetud): maailmakohvik 12:15 ja ideetöö 15:00 – need on kõigile ühised ja nende tulemusest sünnib päeva ettepanekute dokument.</a:t>
            </a:r>
            <a:endParaRPr/>
          </a:p>
        </p:txBody>
      </p:sp>
      <p:sp>
        <p:nvSpPr>
          <p:cNvPr id="44" name="Google Shape;4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See slaid seob päeva kokku. Ütle: meie tänased arutelud ei jää ainult siia ruumi – koondame need ettepanekute dokumendiks, mis läheb Siseministeeriumile ning teadmiseks Riigikantseleile, Päästeametile ja KOVidele. Pärastlõunal teeme ka ise: parimatele ideedele on väike toetusfond.</a:t>
            </a:r>
            <a:endParaRPr/>
          </a:p>
        </p:txBody>
      </p:sp>
      <p:sp>
        <p:nvSpPr>
          <p:cNvPr id="88" name="Google Shape;8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Avasõnad alustab peakorraldaja Vassili Golikov: tervitus, päeva mõte ja tänu partneritele (Briti Nõukogu Eestis, Peace Child Eesti, Tallinna Haridusamet). Seejärel moderaator – järgmised slaidid: päeva keskne küsimus, päevakava ja päeva tulemus.</a:t>
            </a:r>
            <a:endParaRPr/>
          </a:p>
        </p:txBody>
      </p:sp>
      <p:sp>
        <p:nvSpPr>
          <p:cNvPr id="109" name="Google Shape;10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Pärast avasõnu (~5 min) esimene peakõne, ~12 min. Tutvusta esinejat 1–2 lausega [lisa lühitutvustus]. Anna 2 min enne lõppu märku. Järgmisena Häli Allas online – kontrolli, et ühendus on valmis.</a:t>
            </a:r>
            <a:endParaRPr/>
          </a:p>
        </p:txBody>
      </p:sp>
      <p:sp>
        <p:nvSpPr>
          <p:cNvPr id="119" name="Google Shape;11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Teine peakõne online, ~12 min. Ühendus, heli ja ekraanijagamine testitud juba 09:45; varuplaan valmis (telefoniühendus või järjekorra vahetus). Tutvusta esinejat 1–2 lausega [lisa lühitutvustus]. Anna 2 min enne lõppu märku. Kõne järel juhata osalejad koolitustesse – järgmine slaid näitab teemasid.</a:t>
            </a:r>
            <a:endParaRPr/>
          </a:p>
        </p:txBody>
      </p:sp>
      <p:sp>
        <p:nvSpPr>
          <p:cNvPr id="129" name="Google Shape;12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Loe ruumid ette. Palu osalejatel minna valitud koolitusse. Tuleta meelde: 12:00 kohvipaus, 12:15 kõik tagasi peasaali maailmakohvikusse. Koolitajatele: palun lõpetada täpselt 12:00.</a:t>
            </a:r>
            <a:endParaRPr/>
          </a:p>
        </p:txBody>
      </p:sp>
      <p:sp>
        <p:nvSpPr>
          <p:cNvPr id="141" name="Google Shape;14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Näita pausi ajal. 12:12 anna märku (kell / mikrofon). Lauajuhid istuvad oma laudadesse, töölehed ja markerid on laual.</a:t>
            </a:r>
            <a:endParaRPr/>
          </a:p>
        </p:txBody>
      </p:sp>
      <p:sp>
        <p:nvSpPr>
          <p:cNvPr id="168" name="Google Shape;16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12:15–12:20 SISSEJUHATUS. Ütle: „Me ei taha täna ainult rääkida sellest, kas Eesti on kriisideks valmis. Tahame aru saada, mis praegu päriselt ei tööta, mida inimesed ja kogukonnad vajavad ning mida saaks riik, kohalik omavalitsus ja vabaühendused teha teisiti.“ Rõhuta: ideaalset lahendust ei otsi, otsime praktilisi tähelepanekuid. Järgmisel slaidil neli lauda – palu inimestel jaguneda ühtlaselt.</a:t>
            </a:r>
            <a:endParaRPr/>
          </a:p>
        </p:txBody>
      </p:sp>
      <p:sp>
        <p:nvSpPr>
          <p:cNvPr id="180" name="Google Shape;18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Palu inimestel jaguneda ~võrdselt (vajadusel suuna). Igal laual on arutelujuht, kes jääb lauda kogu aja. Slaidil on iga laua 2 näiteküsimust; lauajuhil on töölehel täielik küsimustik – kõiki ei pea läbi võtma.</a:t>
            </a:r>
            <a:endParaRPr/>
          </a:p>
        </p:txBody>
      </p:sp>
      <p:sp>
        <p:nvSpPr>
          <p:cNvPr id="191" name="Google Shape;19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Näita seda slaidi arutelu ajal ekraanil. Ajamärguanded lauajuhtidele: 12:40 (5 min jäänud), 12:45 – liikuge kokkuleppe juurde, 12:53 – kirjutage tulemus töölehele.</a:t>
            </a:r>
            <a:endParaRPr/>
          </a:p>
        </p:txBody>
      </p:sp>
      <p:sp>
        <p:nvSpPr>
          <p:cNvPr id="222" name="Google Shape;22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12:45 vaheta sellele slaidile. Ütle: nüüd on 10 minutit, et jõuda kokkuleppeni – üks probleem, üks lahendus, üks adressaat. Kirjutage see töölehe punkti 4 („Meie põhisoovitus“). Kui kuuled „riik peaks paremini infot jagama“, küsi: „Mida täpsemalt peaks tegema teisiti?“</a:t>
            </a:r>
            <a:endParaRPr/>
          </a:p>
        </p:txBody>
      </p:sp>
      <p:sp>
        <p:nvSpPr>
          <p:cNvPr id="249" name="Google Shape;24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Järjekord: laud 1, 2, 3, 4. Hoia aega rangelt (taimer / märguandekaart 30 sek). Samal ajal märgib kaasmoderaator koondlehele üles korduvad teemad ja tugevamad ettepanekud. 4 lauda × 2 min = 8 min, ülejäänud aeg täpsustusteks.</a:t>
            </a:r>
            <a:endParaRPr/>
          </a:p>
        </p:txBody>
      </p:sp>
      <p:sp>
        <p:nvSpPr>
          <p:cNvPr id="275" name="Google Shape;27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Too välja 2–3 korduvat teemat, mida laudades kuulsid. Seejärel ütle: „Need ettepanekud ei jää ainult tänase päeva aruteluks. Koondame need päeva jooksul ning kasutame neid sisendina riigile, kohalikele omavalitsustele ja teistele kriisivalmidusega seotud osapooltele.“ Töölehed korjatakse laudadelt kokku. Kutsu lõunale – 14:00 jätkuvad koolitused.</a:t>
            </a:r>
            <a:endParaRPr/>
          </a:p>
        </p:txBody>
      </p:sp>
      <p:sp>
        <p:nvSpPr>
          <p:cNvPr id="287" name="Google Shape;28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Lõuna ajal: kaasmoderaator koondab maailmakohviku töölehed koondlehele. 13:55 kutsu inimesed koolitustesse.</a:t>
            </a:r>
            <a:endParaRPr/>
          </a:p>
        </p:txBody>
      </p:sp>
      <p:sp>
        <p:nvSpPr>
          <p:cNvPr id="310" name="Google Shape;31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Loe ruumid ette. Tuleta meelde: 15:00 kõik tagasi peasaali ideetööle. Koolitajatele: palun lõpetada täpselt 15:00.</a:t>
            </a:r>
            <a:endParaRPr/>
          </a:p>
        </p:txBody>
      </p:sp>
      <p:sp>
        <p:nvSpPr>
          <p:cNvPr id="322" name="Google Shape;32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15:00–15:05 ÜLESANDE TUTVUSTUS. Ütle: „Maailmakohvikus mõtlesime, mida võiksid riik ja KOVid teha paremini. Nüüd vaatame, mida saame meie ise teha. Teil on 30 minutit, et töötada välja üks konkreetne idee, mida oleks võimalik päriselt ellu viia.“ Jaga grupid (3–5 inimest). Soovitus: sega organisatsioone ja piirkondi. Iga grupp saab ideetöö töölehe.</a:t>
            </a:r>
            <a:endParaRPr/>
          </a:p>
        </p:txBody>
      </p:sp>
      <p:sp>
        <p:nvSpPr>
          <p:cNvPr id="349" name="Google Shape;34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Need on fookusteemad, mitte kohustuslik nimekiri. Grupp võib võtta maailmakohviku probleemi (need on koondlehel / seinal üleval) või pakkuda oma idee.</a:t>
            </a:r>
            <a:endParaRPr/>
          </a:p>
        </p:txBody>
      </p:sp>
      <p:sp>
        <p:nvSpPr>
          <p:cNvPr id="360" name="Google Shape;36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Jäta see slaid ekraanile kogu grupitöö ajaks. Ajamärguanded: 15:15 – liikuge lahenduse juurde; 15:25 – 5 minutit, täitke töölehel „Esimene samm“; 15:30 esitlused. Käi gruppide vahel ja aita teemat kitsendada.</a:t>
            </a:r>
            <a:endParaRPr/>
          </a:p>
        </p:txBody>
      </p:sp>
      <p:sp>
        <p:nvSpPr>
          <p:cNvPr id="390" name="Google Shape;39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Kasuta, kui näed, et grupid lähevad liiga laiaks. Juhendaja põhiküsimus: „Mis oleks selle idee kõige väiksem versioon, mida saaksime päriselt juba lähikuudel ära teha?“</a:t>
            </a:r>
            <a:endParaRPr/>
          </a:p>
        </p:txBody>
      </p:sp>
      <p:sp>
        <p:nvSpPr>
          <p:cNvPr id="419" name="Google Shape;41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NB! 8 minutiga jõuab esitleda max 4 gruppi. Kui gruppe on rohkem, kasuta ka 15:40–15:50 aega või lühenda esitlus 1 minutile. Kogu töölehed kohe pärast esitlust kokku (toetusfondi hindamiseks).</a:t>
            </a:r>
            <a:endParaRPr/>
          </a:p>
        </p:txBody>
      </p:sp>
      <p:sp>
        <p:nvSpPr>
          <p:cNvPr id="438" name="Google Shape;43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15:38–15:40 KOKKUVÕTE. Täna gruppe. Selgita: ideed vaadatakse üle ja toetusfondi kasutatakse kõige teostatavamate algatuste käivitamiseks. Ütle, millal ja kuidas otsusest teada antakse: [kuupäev / kanal]. Kuni 1000 € tähendab realistlikult 2–3 toetatud ideed.</a:t>
            </a:r>
            <a:endParaRPr/>
          </a:p>
        </p:txBody>
      </p:sp>
      <p:sp>
        <p:nvSpPr>
          <p:cNvPr id="450" name="Google Shape;450;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Moderaator juhib ühist arutelu. Kasuta koondlehte: too välja 2–3 teemat, mis kordusid hommikul ja pärastlõunal. Küsi saalist, kes tahab mõne teise grupi ideega liituda – pane nimed kirja (koostöövõrgustik).</a:t>
            </a:r>
            <a:endParaRPr/>
          </a:p>
        </p:txBody>
      </p:sp>
      <p:sp>
        <p:nvSpPr>
          <p:cNvPr id="476" name="Google Shape;47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Tunnusta: esinejad, koolitajad, lauajuhid, vabatahtlikud, partnerid ja toetaja (Briti Nõukogu Eestis, Tallinna Haridusamet, Peace Child Eesti). Kui plaanis on tänukirjad / osalustõendid – jaga nüüd. Täida kuupäevad enne päeva. Ütle, kuidas osalejad dokumendi kätte saavad.</a:t>
            </a:r>
            <a:endParaRPr/>
          </a:p>
        </p:txBody>
      </p:sp>
      <p:sp>
        <p:nvSpPr>
          <p:cNvPr id="496" name="Google Shape;49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Lõpuslaid – jäta ekraanile, kuni inimesed lahkuvad. Päev toimub programmi „Üle-eestiline kogukondade koostöö ja säilenõtkuse nädal 2026“ raames, mida toetab Briti Nõukogu Eestis (Digital Citizens programm).</a:t>
            </a:r>
            <a:endParaRPr/>
          </a:p>
        </p:txBody>
      </p:sp>
      <p:sp>
        <p:nvSpPr>
          <p:cNvPr id="517" name="Google Shape;51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19.png"/><Relationship Id="rId5"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EFEFE"/>
        </a:solidFill>
      </p:bgPr>
    </p:bg>
    <p:spTree>
      <p:nvGrpSpPr>
        <p:cNvPr id="15" name="Shape 15"/>
        <p:cNvGrpSpPr/>
        <p:nvPr/>
      </p:nvGrpSpPr>
      <p:grpSpPr>
        <a:xfrm>
          <a:off x="0" y="0"/>
          <a:ext cx="0" cy="0"/>
          <a:chOff x="0" y="0"/>
          <a:chExt cx="0" cy="0"/>
        </a:xfrm>
      </p:grpSpPr>
      <p:pic>
        <p:nvPicPr>
          <p:cNvPr descr="Ametlik kujundus: Kogukonna arengu- ja koostööpäev „Üks keel, üks meel ja ühiskond“, 26. september 2026 kell 10:00, Tallinn, Tallink Spa Hotell" id="16" name="Google Shape;16;p1"/>
          <p:cNvPicPr preferRelativeResize="0"/>
          <p:nvPr/>
        </p:nvPicPr>
        <p:blipFill rotWithShape="1">
          <a:blip r:embed="rId3">
            <a:alphaModFix/>
          </a:blip>
          <a:srcRect b="-4594" l="0" r="0" t="-4594"/>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BFCFE"/>
        </a:solidFill>
      </p:bgPr>
    </p:bg>
    <p:spTree>
      <p:nvGrpSpPr>
        <p:cNvPr id="21" name="Shape 21"/>
        <p:cNvGrpSpPr/>
        <p:nvPr/>
      </p:nvGrpSpPr>
      <p:grpSpPr>
        <a:xfrm>
          <a:off x="0" y="0"/>
          <a:ext cx="0" cy="0"/>
          <a:chOff x="0" y="0"/>
          <a:chExt cx="0" cy="0"/>
        </a:xfrm>
      </p:grpSpPr>
      <p:sp>
        <p:nvSpPr>
          <p:cNvPr id="22" name="Google Shape;22;p2"/>
          <p:cNvSpPr/>
          <p:nvPr/>
        </p:nvSpPr>
        <p:spPr>
          <a:xfrm rot="-90000">
            <a:off x="811808" y="812784"/>
            <a:ext cx="14922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rot="-90000">
            <a:off x="938965" y="850218"/>
            <a:ext cx="12890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TERE TULEMAST!</a:t>
            </a:r>
            <a:endParaRPr b="0" i="0" sz="1400" u="none" cap="none" strike="noStrike">
              <a:solidFill>
                <a:schemeClr val="dk1"/>
              </a:solidFill>
              <a:latin typeface="Calibri"/>
              <a:ea typeface="Calibri"/>
              <a:cs typeface="Calibri"/>
              <a:sym typeface="Calibri"/>
            </a:endParaRPr>
          </a:p>
        </p:txBody>
      </p:sp>
      <p:sp>
        <p:nvSpPr>
          <p:cNvPr id="24" name="Google Shape;24;p2"/>
          <p:cNvSpPr/>
          <p:nvPr/>
        </p:nvSpPr>
        <p:spPr>
          <a:xfrm rot="-90000">
            <a:off x="812800" y="1276350"/>
            <a:ext cx="10566400" cy="1168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rot="-90000">
            <a:off x="1015948" y="1335861"/>
            <a:ext cx="10464800" cy="1041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KUIDAS ERINEVAD KOGUKONNAD SAAVAD PAREMINI KOOS TEGUTSEDA?</a:t>
            </a:r>
            <a:endParaRPr b="0" i="0" sz="3600" u="none" cap="none" strike="noStrike">
              <a:solidFill>
                <a:schemeClr val="dk1"/>
              </a:solidFill>
              <a:latin typeface="Calibri"/>
              <a:ea typeface="Calibri"/>
              <a:cs typeface="Calibri"/>
              <a:sym typeface="Calibri"/>
            </a:endParaRPr>
          </a:p>
        </p:txBody>
      </p:sp>
      <p:sp>
        <p:nvSpPr>
          <p:cNvPr id="26" name="Google Shape;26;p2"/>
          <p:cNvSpPr/>
          <p:nvPr/>
        </p:nvSpPr>
        <p:spPr>
          <a:xfrm>
            <a:off x="812800" y="2749550"/>
            <a:ext cx="9156700" cy="5842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600"/>
              <a:buFont typeface="Barlow"/>
              <a:buNone/>
            </a:pPr>
            <a:r>
              <a:rPr b="0" i="0" lang="en-US" sz="1600" u="none" cap="none" strike="noStrike">
                <a:solidFill>
                  <a:srgbClr val="34427A"/>
                </a:solidFill>
                <a:latin typeface="Barlow"/>
                <a:ea typeface="Barlow"/>
                <a:cs typeface="Barlow"/>
                <a:sym typeface="Barlow"/>
              </a:rPr>
              <a:t>Täna on koos vabaühenduste juhid, kogukonna eestvedajad, eksperdid, noored ning kohalike omavalitsuste ja avaliku sektori esindajad.</a:t>
            </a:r>
            <a:endParaRPr b="0" i="0" sz="1600" u="none" cap="none" strike="noStrike">
              <a:solidFill>
                <a:schemeClr val="dk1"/>
              </a:solidFill>
              <a:latin typeface="Calibri"/>
              <a:ea typeface="Calibri"/>
              <a:cs typeface="Calibri"/>
              <a:sym typeface="Calibri"/>
            </a:endParaRPr>
          </a:p>
        </p:txBody>
      </p:sp>
      <p:sp>
        <p:nvSpPr>
          <p:cNvPr id="27" name="Google Shape;27;p2"/>
          <p:cNvSpPr/>
          <p:nvPr/>
        </p:nvSpPr>
        <p:spPr>
          <a:xfrm>
            <a:off x="812800" y="3613150"/>
            <a:ext cx="2508250" cy="1447800"/>
          </a:xfrm>
          <a:prstGeom prst="roundRect">
            <a:avLst>
              <a:gd fmla="val 1228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1041400" y="3816350"/>
            <a:ext cx="2112582" cy="533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KOOLITUSED JA TÖÖTOAD</a:t>
            </a:r>
            <a:endParaRPr b="0" i="0" sz="1700" u="none" cap="none" strike="noStrike">
              <a:solidFill>
                <a:schemeClr val="dk1"/>
              </a:solidFill>
              <a:latin typeface="Calibri"/>
              <a:ea typeface="Calibri"/>
              <a:cs typeface="Calibri"/>
              <a:sym typeface="Calibri"/>
            </a:endParaRPr>
          </a:p>
        </p:txBody>
      </p:sp>
      <p:sp>
        <p:nvSpPr>
          <p:cNvPr id="29" name="Google Shape;29;p2"/>
          <p:cNvSpPr/>
          <p:nvPr/>
        </p:nvSpPr>
        <p:spPr>
          <a:xfrm>
            <a:off x="1041400" y="4400550"/>
            <a:ext cx="2112582"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8 praktilist teemat kahes voorus</a:t>
            </a:r>
            <a:endParaRPr b="0" i="0" sz="1300" u="none" cap="none" strike="noStrike">
              <a:solidFill>
                <a:schemeClr val="dk1"/>
              </a:solidFill>
              <a:latin typeface="Calibri"/>
              <a:ea typeface="Calibri"/>
              <a:cs typeface="Calibri"/>
              <a:sym typeface="Calibri"/>
            </a:endParaRPr>
          </a:p>
        </p:txBody>
      </p:sp>
      <p:sp>
        <p:nvSpPr>
          <p:cNvPr id="30" name="Google Shape;30;p2"/>
          <p:cNvSpPr/>
          <p:nvPr/>
        </p:nvSpPr>
        <p:spPr>
          <a:xfrm>
            <a:off x="3498850" y="3613150"/>
            <a:ext cx="2508250" cy="1447800"/>
          </a:xfrm>
          <a:prstGeom prst="roundRect">
            <a:avLst>
              <a:gd fmla="val 1228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3727450" y="3816350"/>
            <a:ext cx="2112582"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MAAILMAKOHVIK</a:t>
            </a:r>
            <a:endParaRPr b="0" i="0" sz="1700" u="none" cap="none" strike="noStrike">
              <a:solidFill>
                <a:schemeClr val="dk1"/>
              </a:solidFill>
              <a:latin typeface="Calibri"/>
              <a:ea typeface="Calibri"/>
              <a:cs typeface="Calibri"/>
              <a:sym typeface="Calibri"/>
            </a:endParaRPr>
          </a:p>
        </p:txBody>
      </p:sp>
      <p:sp>
        <p:nvSpPr>
          <p:cNvPr id="32" name="Google Shape;32;p2"/>
          <p:cNvSpPr/>
          <p:nvPr/>
        </p:nvSpPr>
        <p:spPr>
          <a:xfrm>
            <a:off x="3727450" y="4146550"/>
            <a:ext cx="2112582"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Mida peaksid riik ja KOVid tegema teisiti?</a:t>
            </a:r>
            <a:endParaRPr b="0" i="0" sz="1300" u="none" cap="none" strike="noStrike">
              <a:solidFill>
                <a:schemeClr val="dk1"/>
              </a:solidFill>
              <a:latin typeface="Calibri"/>
              <a:ea typeface="Calibri"/>
              <a:cs typeface="Calibri"/>
              <a:sym typeface="Calibri"/>
            </a:endParaRPr>
          </a:p>
        </p:txBody>
      </p:sp>
      <p:sp>
        <p:nvSpPr>
          <p:cNvPr id="33" name="Google Shape;33;p2"/>
          <p:cNvSpPr/>
          <p:nvPr/>
        </p:nvSpPr>
        <p:spPr>
          <a:xfrm>
            <a:off x="6184900" y="3613150"/>
            <a:ext cx="2508250" cy="1447800"/>
          </a:xfrm>
          <a:prstGeom prst="roundRect">
            <a:avLst>
              <a:gd fmla="val 1228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6413500" y="3816350"/>
            <a:ext cx="2112582"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IDEETÖÖ</a:t>
            </a:r>
            <a:endParaRPr b="0" i="0" sz="1700" u="none" cap="none" strike="noStrike">
              <a:solidFill>
                <a:schemeClr val="dk1"/>
              </a:solidFill>
              <a:latin typeface="Calibri"/>
              <a:ea typeface="Calibri"/>
              <a:cs typeface="Calibri"/>
              <a:sym typeface="Calibri"/>
            </a:endParaRPr>
          </a:p>
        </p:txBody>
      </p:sp>
      <p:sp>
        <p:nvSpPr>
          <p:cNvPr id="35" name="Google Shape;35;p2"/>
          <p:cNvSpPr/>
          <p:nvPr/>
        </p:nvSpPr>
        <p:spPr>
          <a:xfrm>
            <a:off x="6413500" y="4146550"/>
            <a:ext cx="2112582"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Mida saame ise päriselt ära teha?</a:t>
            </a:r>
            <a:endParaRPr b="0" i="0" sz="1300" u="none" cap="none" strike="noStrike">
              <a:solidFill>
                <a:schemeClr val="dk1"/>
              </a:solidFill>
              <a:latin typeface="Calibri"/>
              <a:ea typeface="Calibri"/>
              <a:cs typeface="Calibri"/>
              <a:sym typeface="Calibri"/>
            </a:endParaRPr>
          </a:p>
        </p:txBody>
      </p:sp>
      <p:sp>
        <p:nvSpPr>
          <p:cNvPr id="36" name="Google Shape;36;p2"/>
          <p:cNvSpPr/>
          <p:nvPr/>
        </p:nvSpPr>
        <p:spPr>
          <a:xfrm>
            <a:off x="8870950" y="3613150"/>
            <a:ext cx="2508250" cy="1447800"/>
          </a:xfrm>
          <a:prstGeom prst="roundRect">
            <a:avLst>
              <a:gd fmla="val 1228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9099550" y="3816350"/>
            <a:ext cx="2112582"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TULEMUS</a:t>
            </a:r>
            <a:endParaRPr b="0" i="0" sz="1700" u="none" cap="none" strike="noStrike">
              <a:solidFill>
                <a:schemeClr val="dk1"/>
              </a:solidFill>
              <a:latin typeface="Calibri"/>
              <a:ea typeface="Calibri"/>
              <a:cs typeface="Calibri"/>
              <a:sym typeface="Calibri"/>
            </a:endParaRPr>
          </a:p>
        </p:txBody>
      </p:sp>
      <p:sp>
        <p:nvSpPr>
          <p:cNvPr id="38" name="Google Shape;38;p2"/>
          <p:cNvSpPr/>
          <p:nvPr/>
        </p:nvSpPr>
        <p:spPr>
          <a:xfrm>
            <a:off x="9099550" y="4146550"/>
            <a:ext cx="2112582"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Ettepanekud riigile ja väike toetusfond</a:t>
            </a:r>
            <a:endParaRPr b="0" i="0" sz="1300" u="none" cap="none" strike="noStrike">
              <a:solidFill>
                <a:schemeClr val="dk1"/>
              </a:solidFill>
              <a:latin typeface="Calibri"/>
              <a:ea typeface="Calibri"/>
              <a:cs typeface="Calibri"/>
              <a:sym typeface="Calibri"/>
            </a:endParaRPr>
          </a:p>
        </p:txBody>
      </p:sp>
      <p:sp>
        <p:nvSpPr>
          <p:cNvPr id="39" name="Google Shape;39;p2"/>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45" name="Shape 45"/>
        <p:cNvGrpSpPr/>
        <p:nvPr/>
      </p:nvGrpSpPr>
      <p:grpSpPr>
        <a:xfrm>
          <a:off x="0" y="0"/>
          <a:ext cx="0" cy="0"/>
          <a:chOff x="0" y="0"/>
          <a:chExt cx="0" cy="0"/>
        </a:xfrm>
      </p:grpSpPr>
      <p:sp>
        <p:nvSpPr>
          <p:cNvPr id="46" name="Google Shape;46;p3"/>
          <p:cNvSpPr/>
          <p:nvPr/>
        </p:nvSpPr>
        <p:spPr>
          <a:xfrm rot="-90000">
            <a:off x="812403" y="812810"/>
            <a:ext cx="28575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
          <p:cNvSpPr/>
          <p:nvPr/>
        </p:nvSpPr>
        <p:spPr>
          <a:xfrm rot="-90000">
            <a:off x="939556" y="849886"/>
            <a:ext cx="2681605"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26.09.2026 · TALLINK SPA HOTELL</a:t>
            </a:r>
            <a:endParaRPr b="0" i="0" sz="1400" u="none" cap="none" strike="noStrike">
              <a:solidFill>
                <a:schemeClr val="dk1"/>
              </a:solidFill>
              <a:latin typeface="Calibri"/>
              <a:ea typeface="Calibri"/>
              <a:cs typeface="Calibri"/>
              <a:sym typeface="Calibri"/>
            </a:endParaRPr>
          </a:p>
        </p:txBody>
      </p:sp>
      <p:sp>
        <p:nvSpPr>
          <p:cNvPr id="48" name="Google Shape;48;p3"/>
          <p:cNvSpPr/>
          <p:nvPr/>
        </p:nvSpPr>
        <p:spPr>
          <a:xfrm rot="-90265">
            <a:off x="812034" y="1270474"/>
            <a:ext cx="2993832" cy="660529"/>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rot="-89906">
            <a:off x="1015246" y="1333156"/>
            <a:ext cx="2661610" cy="533286"/>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PÄEVAKA</a:t>
            </a:r>
            <a:r>
              <a:rPr b="1" lang="en-US" sz="3600">
                <a:solidFill>
                  <a:srgbClr val="0B1C6B"/>
                </a:solidFill>
                <a:latin typeface="Oswald"/>
                <a:ea typeface="Oswald"/>
                <a:cs typeface="Oswald"/>
                <a:sym typeface="Oswald"/>
              </a:rPr>
              <a:t>V</a:t>
            </a:r>
            <a:r>
              <a:rPr b="1" i="0" lang="en-US" sz="3600" u="none" cap="none" strike="noStrike">
                <a:solidFill>
                  <a:srgbClr val="0B1C6B"/>
                </a:solidFill>
                <a:latin typeface="Oswald"/>
                <a:ea typeface="Oswald"/>
                <a:cs typeface="Oswald"/>
                <a:sym typeface="Oswald"/>
              </a:rPr>
              <a:t>A</a:t>
            </a:r>
            <a:endParaRPr b="0" i="0" sz="3600" u="none" cap="none" strike="noStrike">
              <a:solidFill>
                <a:schemeClr val="dk1"/>
              </a:solidFill>
              <a:latin typeface="Calibri"/>
              <a:ea typeface="Calibri"/>
              <a:cs typeface="Calibri"/>
              <a:sym typeface="Calibri"/>
            </a:endParaRPr>
          </a:p>
        </p:txBody>
      </p:sp>
      <p:sp>
        <p:nvSpPr>
          <p:cNvPr id="50" name="Google Shape;50;p3"/>
          <p:cNvSpPr/>
          <p:nvPr/>
        </p:nvSpPr>
        <p:spPr>
          <a:xfrm>
            <a:off x="812800" y="22415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a:off x="1016000" y="23050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09:00</a:t>
            </a:r>
            <a:endParaRPr b="0" i="0" sz="1500" u="none" cap="none" strike="noStrike">
              <a:solidFill>
                <a:schemeClr val="dk1"/>
              </a:solidFill>
              <a:latin typeface="Calibri"/>
              <a:ea typeface="Calibri"/>
              <a:cs typeface="Calibri"/>
              <a:sym typeface="Calibri"/>
            </a:endParaRPr>
          </a:p>
        </p:txBody>
      </p:sp>
      <p:sp>
        <p:nvSpPr>
          <p:cNvPr id="52" name="Google Shape;52;p3"/>
          <p:cNvSpPr/>
          <p:nvPr/>
        </p:nvSpPr>
        <p:spPr>
          <a:xfrm>
            <a:off x="1778000" y="23145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Registreerimine ja tervituskohv</a:t>
            </a:r>
            <a:endParaRPr b="0" i="0" sz="1400" u="none" cap="none" strike="noStrike">
              <a:solidFill>
                <a:schemeClr val="dk1"/>
              </a:solidFill>
              <a:latin typeface="Calibri"/>
              <a:ea typeface="Calibri"/>
              <a:cs typeface="Calibri"/>
              <a:sym typeface="Calibri"/>
            </a:endParaRPr>
          </a:p>
        </p:txBody>
      </p:sp>
      <p:sp>
        <p:nvSpPr>
          <p:cNvPr id="53" name="Google Shape;53;p3"/>
          <p:cNvSpPr/>
          <p:nvPr/>
        </p:nvSpPr>
        <p:spPr>
          <a:xfrm>
            <a:off x="812800" y="27241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1016000" y="27876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10:00</a:t>
            </a:r>
            <a:endParaRPr b="0" i="0" sz="1500" u="none" cap="none" strike="noStrike">
              <a:solidFill>
                <a:schemeClr val="dk1"/>
              </a:solidFill>
              <a:latin typeface="Calibri"/>
              <a:ea typeface="Calibri"/>
              <a:cs typeface="Calibri"/>
              <a:sym typeface="Calibri"/>
            </a:endParaRPr>
          </a:p>
        </p:txBody>
      </p:sp>
      <p:sp>
        <p:nvSpPr>
          <p:cNvPr id="55" name="Google Shape;55;p3"/>
          <p:cNvSpPr/>
          <p:nvPr/>
        </p:nvSpPr>
        <p:spPr>
          <a:xfrm>
            <a:off x="1778000" y="27971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Avasõnad ja peakõned</a:t>
            </a:r>
            <a:endParaRPr b="0" i="0" sz="1400" u="none" cap="none" strike="noStrike">
              <a:solidFill>
                <a:schemeClr val="dk1"/>
              </a:solidFill>
              <a:latin typeface="Calibri"/>
              <a:ea typeface="Calibri"/>
              <a:cs typeface="Calibri"/>
              <a:sym typeface="Calibri"/>
            </a:endParaRPr>
          </a:p>
        </p:txBody>
      </p:sp>
      <p:sp>
        <p:nvSpPr>
          <p:cNvPr id="56" name="Google Shape;56;p3"/>
          <p:cNvSpPr/>
          <p:nvPr/>
        </p:nvSpPr>
        <p:spPr>
          <a:xfrm>
            <a:off x="812800" y="32067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1016000" y="32702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10:30</a:t>
            </a:r>
            <a:endParaRPr b="0" i="0" sz="1500" u="none" cap="none" strike="noStrike">
              <a:solidFill>
                <a:schemeClr val="dk1"/>
              </a:solidFill>
              <a:latin typeface="Calibri"/>
              <a:ea typeface="Calibri"/>
              <a:cs typeface="Calibri"/>
              <a:sym typeface="Calibri"/>
            </a:endParaRPr>
          </a:p>
        </p:txBody>
      </p:sp>
      <p:sp>
        <p:nvSpPr>
          <p:cNvPr id="58" name="Google Shape;58;p3"/>
          <p:cNvSpPr/>
          <p:nvPr/>
        </p:nvSpPr>
        <p:spPr>
          <a:xfrm>
            <a:off x="1778000" y="32797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Koolitused ja töötoad · I osa</a:t>
            </a:r>
            <a:endParaRPr b="0" i="0" sz="1400" u="none" cap="none" strike="noStrike">
              <a:solidFill>
                <a:schemeClr val="dk1"/>
              </a:solidFill>
              <a:latin typeface="Calibri"/>
              <a:ea typeface="Calibri"/>
              <a:cs typeface="Calibri"/>
              <a:sym typeface="Calibri"/>
            </a:endParaRPr>
          </a:p>
        </p:txBody>
      </p:sp>
      <p:sp>
        <p:nvSpPr>
          <p:cNvPr id="59" name="Google Shape;59;p3"/>
          <p:cNvSpPr/>
          <p:nvPr/>
        </p:nvSpPr>
        <p:spPr>
          <a:xfrm>
            <a:off x="812800" y="36893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1016000" y="37528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12:00</a:t>
            </a:r>
            <a:endParaRPr b="0" i="0" sz="1500" u="none" cap="none" strike="noStrike">
              <a:solidFill>
                <a:schemeClr val="dk1"/>
              </a:solidFill>
              <a:latin typeface="Calibri"/>
              <a:ea typeface="Calibri"/>
              <a:cs typeface="Calibri"/>
              <a:sym typeface="Calibri"/>
            </a:endParaRPr>
          </a:p>
        </p:txBody>
      </p:sp>
      <p:sp>
        <p:nvSpPr>
          <p:cNvPr id="61" name="Google Shape;61;p3"/>
          <p:cNvSpPr/>
          <p:nvPr/>
        </p:nvSpPr>
        <p:spPr>
          <a:xfrm>
            <a:off x="1778000" y="37623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Kohvipaus ja võrgustumine</a:t>
            </a:r>
            <a:endParaRPr b="0" i="0" sz="1400" u="none" cap="none" strike="noStrike">
              <a:solidFill>
                <a:schemeClr val="dk1"/>
              </a:solidFill>
              <a:latin typeface="Calibri"/>
              <a:ea typeface="Calibri"/>
              <a:cs typeface="Calibri"/>
              <a:sym typeface="Calibri"/>
            </a:endParaRPr>
          </a:p>
        </p:txBody>
      </p:sp>
      <p:sp>
        <p:nvSpPr>
          <p:cNvPr id="62" name="Google Shape;62;p3"/>
          <p:cNvSpPr/>
          <p:nvPr/>
        </p:nvSpPr>
        <p:spPr>
          <a:xfrm>
            <a:off x="812800" y="4171950"/>
            <a:ext cx="5130800" cy="3937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1016000" y="42354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Oswald"/>
              <a:buNone/>
            </a:pPr>
            <a:r>
              <a:rPr b="1" i="0" lang="en-US" sz="1500" u="none" cap="none" strike="noStrike">
                <a:solidFill>
                  <a:srgbClr val="0B1C6B"/>
                </a:solidFill>
                <a:latin typeface="Oswald"/>
                <a:ea typeface="Oswald"/>
                <a:cs typeface="Oswald"/>
                <a:sym typeface="Oswald"/>
              </a:rPr>
              <a:t>12:15</a:t>
            </a:r>
            <a:endParaRPr b="0" i="0" sz="1500" u="none" cap="none" strike="noStrike">
              <a:solidFill>
                <a:schemeClr val="dk1"/>
              </a:solidFill>
              <a:latin typeface="Calibri"/>
              <a:ea typeface="Calibri"/>
              <a:cs typeface="Calibri"/>
              <a:sym typeface="Calibri"/>
            </a:endParaRPr>
          </a:p>
        </p:txBody>
      </p:sp>
      <p:sp>
        <p:nvSpPr>
          <p:cNvPr id="64" name="Google Shape;64;p3"/>
          <p:cNvSpPr/>
          <p:nvPr/>
        </p:nvSpPr>
        <p:spPr>
          <a:xfrm>
            <a:off x="1778000" y="42449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Maailmakohvik</a:t>
            </a:r>
            <a:endParaRPr b="0" i="0" sz="1400" u="none" cap="none" strike="noStrike">
              <a:solidFill>
                <a:schemeClr val="dk1"/>
              </a:solidFill>
              <a:latin typeface="Calibri"/>
              <a:ea typeface="Calibri"/>
              <a:cs typeface="Calibri"/>
              <a:sym typeface="Calibri"/>
            </a:endParaRPr>
          </a:p>
        </p:txBody>
      </p:sp>
      <p:sp>
        <p:nvSpPr>
          <p:cNvPr id="65" name="Google Shape;65;p3"/>
          <p:cNvSpPr/>
          <p:nvPr/>
        </p:nvSpPr>
        <p:spPr>
          <a:xfrm>
            <a:off x="812800" y="46545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1016000" y="47180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13:15</a:t>
            </a:r>
            <a:endParaRPr b="0" i="0" sz="1500" u="none" cap="none" strike="noStrike">
              <a:solidFill>
                <a:schemeClr val="dk1"/>
              </a:solidFill>
              <a:latin typeface="Calibri"/>
              <a:ea typeface="Calibri"/>
              <a:cs typeface="Calibri"/>
              <a:sym typeface="Calibri"/>
            </a:endParaRPr>
          </a:p>
        </p:txBody>
      </p:sp>
      <p:sp>
        <p:nvSpPr>
          <p:cNvPr id="67" name="Google Shape;67;p3"/>
          <p:cNvSpPr/>
          <p:nvPr/>
        </p:nvSpPr>
        <p:spPr>
          <a:xfrm>
            <a:off x="1778000" y="47275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Lõuna</a:t>
            </a:r>
            <a:endParaRPr b="0" i="0" sz="1400" u="none" cap="none" strike="noStrike">
              <a:solidFill>
                <a:schemeClr val="dk1"/>
              </a:solidFill>
              <a:latin typeface="Calibri"/>
              <a:ea typeface="Calibri"/>
              <a:cs typeface="Calibri"/>
              <a:sym typeface="Calibri"/>
            </a:endParaRPr>
          </a:p>
        </p:txBody>
      </p:sp>
      <p:sp>
        <p:nvSpPr>
          <p:cNvPr id="68" name="Google Shape;68;p3"/>
          <p:cNvSpPr/>
          <p:nvPr/>
        </p:nvSpPr>
        <p:spPr>
          <a:xfrm>
            <a:off x="6248400" y="22415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6451600" y="23050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14:00</a:t>
            </a:r>
            <a:endParaRPr b="0" i="0" sz="1500" u="none" cap="none" strike="noStrike">
              <a:solidFill>
                <a:schemeClr val="dk1"/>
              </a:solidFill>
              <a:latin typeface="Calibri"/>
              <a:ea typeface="Calibri"/>
              <a:cs typeface="Calibri"/>
              <a:sym typeface="Calibri"/>
            </a:endParaRPr>
          </a:p>
        </p:txBody>
      </p:sp>
      <p:sp>
        <p:nvSpPr>
          <p:cNvPr id="70" name="Google Shape;70;p3"/>
          <p:cNvSpPr/>
          <p:nvPr/>
        </p:nvSpPr>
        <p:spPr>
          <a:xfrm>
            <a:off x="7213600" y="23145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Koolitused ja töötoad · II osa</a:t>
            </a:r>
            <a:endParaRPr b="0" i="0" sz="1400" u="none" cap="none" strike="noStrike">
              <a:solidFill>
                <a:schemeClr val="dk1"/>
              </a:solidFill>
              <a:latin typeface="Calibri"/>
              <a:ea typeface="Calibri"/>
              <a:cs typeface="Calibri"/>
              <a:sym typeface="Calibri"/>
            </a:endParaRPr>
          </a:p>
        </p:txBody>
      </p:sp>
      <p:sp>
        <p:nvSpPr>
          <p:cNvPr id="71" name="Google Shape;71;p3"/>
          <p:cNvSpPr/>
          <p:nvPr/>
        </p:nvSpPr>
        <p:spPr>
          <a:xfrm>
            <a:off x="6248400" y="2724150"/>
            <a:ext cx="5130800" cy="3937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6451600" y="27876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Oswald"/>
              <a:buNone/>
            </a:pPr>
            <a:r>
              <a:rPr b="1" i="0" lang="en-US" sz="1500" u="none" cap="none" strike="noStrike">
                <a:solidFill>
                  <a:srgbClr val="0B1C6B"/>
                </a:solidFill>
                <a:latin typeface="Oswald"/>
                <a:ea typeface="Oswald"/>
                <a:cs typeface="Oswald"/>
                <a:sym typeface="Oswald"/>
              </a:rPr>
              <a:t>15:00</a:t>
            </a:r>
            <a:endParaRPr b="0" i="0" sz="1500" u="none" cap="none" strike="noStrike">
              <a:solidFill>
                <a:schemeClr val="dk1"/>
              </a:solidFill>
              <a:latin typeface="Calibri"/>
              <a:ea typeface="Calibri"/>
              <a:cs typeface="Calibri"/>
              <a:sym typeface="Calibri"/>
            </a:endParaRPr>
          </a:p>
        </p:txBody>
      </p:sp>
      <p:sp>
        <p:nvSpPr>
          <p:cNvPr id="73" name="Google Shape;73;p3"/>
          <p:cNvSpPr/>
          <p:nvPr/>
        </p:nvSpPr>
        <p:spPr>
          <a:xfrm>
            <a:off x="7213600" y="27971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Ideetöö: maailmakohvikust tegudeni</a:t>
            </a:r>
            <a:endParaRPr b="0" i="0" sz="1400" u="none" cap="none" strike="noStrike">
              <a:solidFill>
                <a:schemeClr val="dk1"/>
              </a:solidFill>
              <a:latin typeface="Calibri"/>
              <a:ea typeface="Calibri"/>
              <a:cs typeface="Calibri"/>
              <a:sym typeface="Calibri"/>
            </a:endParaRPr>
          </a:p>
        </p:txBody>
      </p:sp>
      <p:sp>
        <p:nvSpPr>
          <p:cNvPr id="74" name="Google Shape;74;p3"/>
          <p:cNvSpPr/>
          <p:nvPr/>
        </p:nvSpPr>
        <p:spPr>
          <a:xfrm>
            <a:off x="6248400" y="32067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6451600" y="32702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15:40</a:t>
            </a:r>
            <a:endParaRPr b="0" i="0" sz="1500" u="none" cap="none" strike="noStrike">
              <a:solidFill>
                <a:schemeClr val="dk1"/>
              </a:solidFill>
              <a:latin typeface="Calibri"/>
              <a:ea typeface="Calibri"/>
              <a:cs typeface="Calibri"/>
              <a:sym typeface="Calibri"/>
            </a:endParaRPr>
          </a:p>
        </p:txBody>
      </p:sp>
      <p:sp>
        <p:nvSpPr>
          <p:cNvPr id="76" name="Google Shape;76;p3"/>
          <p:cNvSpPr/>
          <p:nvPr/>
        </p:nvSpPr>
        <p:spPr>
          <a:xfrm>
            <a:off x="7213600" y="32797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Tulemuste esitlemine ja arutelu</a:t>
            </a:r>
            <a:endParaRPr b="0" i="0" sz="1400" u="none" cap="none" strike="noStrike">
              <a:solidFill>
                <a:schemeClr val="dk1"/>
              </a:solidFill>
              <a:latin typeface="Calibri"/>
              <a:ea typeface="Calibri"/>
              <a:cs typeface="Calibri"/>
              <a:sym typeface="Calibri"/>
            </a:endParaRPr>
          </a:p>
        </p:txBody>
      </p:sp>
      <p:sp>
        <p:nvSpPr>
          <p:cNvPr id="77" name="Google Shape;77;p3"/>
          <p:cNvSpPr/>
          <p:nvPr/>
        </p:nvSpPr>
        <p:spPr>
          <a:xfrm>
            <a:off x="6248400" y="36893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6451600" y="37528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15:50</a:t>
            </a:r>
            <a:endParaRPr b="0" i="0" sz="1500" u="none" cap="none" strike="noStrike">
              <a:solidFill>
                <a:schemeClr val="dk1"/>
              </a:solidFill>
              <a:latin typeface="Calibri"/>
              <a:ea typeface="Calibri"/>
              <a:cs typeface="Calibri"/>
              <a:sym typeface="Calibri"/>
            </a:endParaRPr>
          </a:p>
        </p:txBody>
      </p:sp>
      <p:sp>
        <p:nvSpPr>
          <p:cNvPr id="79" name="Google Shape;79;p3"/>
          <p:cNvSpPr/>
          <p:nvPr/>
        </p:nvSpPr>
        <p:spPr>
          <a:xfrm>
            <a:off x="7213600" y="37623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Tunnustamine ja edasised sammud</a:t>
            </a:r>
            <a:endParaRPr b="0" i="0" sz="1400" u="none" cap="none" strike="noStrike">
              <a:solidFill>
                <a:schemeClr val="dk1"/>
              </a:solidFill>
              <a:latin typeface="Calibri"/>
              <a:ea typeface="Calibri"/>
              <a:cs typeface="Calibri"/>
              <a:sym typeface="Calibri"/>
            </a:endParaRPr>
          </a:p>
        </p:txBody>
      </p:sp>
      <p:sp>
        <p:nvSpPr>
          <p:cNvPr id="80" name="Google Shape;80;p3"/>
          <p:cNvSpPr/>
          <p:nvPr/>
        </p:nvSpPr>
        <p:spPr>
          <a:xfrm>
            <a:off x="6248400" y="4171950"/>
            <a:ext cx="5130800" cy="3937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6451600" y="4235450"/>
            <a:ext cx="6604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16:00</a:t>
            </a:r>
            <a:endParaRPr b="0" i="0" sz="1500" u="none" cap="none" strike="noStrike">
              <a:solidFill>
                <a:schemeClr val="dk1"/>
              </a:solidFill>
              <a:latin typeface="Calibri"/>
              <a:ea typeface="Calibri"/>
              <a:cs typeface="Calibri"/>
              <a:sym typeface="Calibri"/>
            </a:endParaRPr>
          </a:p>
        </p:txBody>
      </p:sp>
      <p:sp>
        <p:nvSpPr>
          <p:cNvPr id="82" name="Google Shape;82;p3"/>
          <p:cNvSpPr/>
          <p:nvPr/>
        </p:nvSpPr>
        <p:spPr>
          <a:xfrm>
            <a:off x="7213600" y="4244975"/>
            <a:ext cx="40812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Barlow"/>
              <a:buNone/>
            </a:pPr>
            <a:r>
              <a:rPr b="1" i="0" lang="en-US" sz="1400" u="none" cap="none" strike="noStrike">
                <a:solidFill>
                  <a:srgbClr val="0B1C6B"/>
                </a:solidFill>
                <a:latin typeface="Barlow"/>
                <a:ea typeface="Barlow"/>
                <a:cs typeface="Barlow"/>
                <a:sym typeface="Barlow"/>
              </a:rPr>
              <a:t>Päeva lõpp</a:t>
            </a:r>
            <a:endParaRPr b="0" i="0" sz="1400" u="none" cap="none" strike="noStrike">
              <a:solidFill>
                <a:schemeClr val="dk1"/>
              </a:solidFill>
              <a:latin typeface="Calibri"/>
              <a:ea typeface="Calibri"/>
              <a:cs typeface="Calibri"/>
              <a:sym typeface="Calibri"/>
            </a:endParaRPr>
          </a:p>
        </p:txBody>
      </p:sp>
      <p:sp>
        <p:nvSpPr>
          <p:cNvPr id="83" name="Google Shape;83;p3"/>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BFCFE"/>
        </a:solidFill>
      </p:bgPr>
    </p:bg>
    <p:spTree>
      <p:nvGrpSpPr>
        <p:cNvPr id="89" name="Shape 89"/>
        <p:cNvGrpSpPr/>
        <p:nvPr/>
      </p:nvGrpSpPr>
      <p:grpSpPr>
        <a:xfrm>
          <a:off x="0" y="0"/>
          <a:ext cx="0" cy="0"/>
          <a:chOff x="0" y="0"/>
          <a:chExt cx="0" cy="0"/>
        </a:xfrm>
      </p:grpSpPr>
      <p:sp>
        <p:nvSpPr>
          <p:cNvPr id="90" name="Google Shape;90;p4"/>
          <p:cNvSpPr/>
          <p:nvPr/>
        </p:nvSpPr>
        <p:spPr>
          <a:xfrm rot="-90000">
            <a:off x="812304" y="812813"/>
            <a:ext cx="14795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4"/>
          <p:cNvSpPr/>
          <p:nvPr/>
        </p:nvSpPr>
        <p:spPr>
          <a:xfrm rot="-90000">
            <a:off x="939462" y="850246"/>
            <a:ext cx="12763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PÄEVA TULEMUS</a:t>
            </a:r>
            <a:endParaRPr b="0" i="0" sz="1400" u="none" cap="none" strike="noStrike">
              <a:solidFill>
                <a:schemeClr val="dk1"/>
              </a:solidFill>
              <a:latin typeface="Calibri"/>
              <a:ea typeface="Calibri"/>
              <a:cs typeface="Calibri"/>
              <a:sym typeface="Calibri"/>
            </a:endParaRPr>
          </a:p>
        </p:txBody>
      </p:sp>
      <p:sp>
        <p:nvSpPr>
          <p:cNvPr id="92" name="Google Shape;92;p4"/>
          <p:cNvSpPr/>
          <p:nvPr/>
        </p:nvSpPr>
        <p:spPr>
          <a:xfrm rot="-90000">
            <a:off x="814040" y="1276359"/>
            <a:ext cx="92837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4"/>
          <p:cNvSpPr/>
          <p:nvPr/>
        </p:nvSpPr>
        <p:spPr>
          <a:xfrm rot="-90000">
            <a:off x="1017195" y="1336374"/>
            <a:ext cx="9143619"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PÄEVA LÕPUKS ON MEIL KAHEOSALINE TULEMUS</a:t>
            </a:r>
            <a:endParaRPr b="0" i="0" sz="3600" u="none" cap="none" strike="noStrike">
              <a:solidFill>
                <a:schemeClr val="dk1"/>
              </a:solidFill>
              <a:latin typeface="Calibri"/>
              <a:ea typeface="Calibri"/>
              <a:cs typeface="Calibri"/>
              <a:sym typeface="Calibri"/>
            </a:endParaRPr>
          </a:p>
        </p:txBody>
      </p:sp>
      <p:sp>
        <p:nvSpPr>
          <p:cNvPr id="94" name="Google Shape;94;p4"/>
          <p:cNvSpPr/>
          <p:nvPr/>
        </p:nvSpPr>
        <p:spPr>
          <a:xfrm>
            <a:off x="812800" y="2241550"/>
            <a:ext cx="4826000" cy="1365250"/>
          </a:xfrm>
          <a:prstGeom prst="roundRect">
            <a:avLst>
              <a:gd fmla="val 13023"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4"/>
          <p:cNvSpPr/>
          <p:nvPr/>
        </p:nvSpPr>
        <p:spPr>
          <a:xfrm>
            <a:off x="1041400" y="2444750"/>
            <a:ext cx="4499864"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400"/>
              <a:buFont typeface="Oswald"/>
              <a:buNone/>
            </a:pPr>
            <a:r>
              <a:rPr b="1" i="0" lang="en-US" sz="1400" u="none" cap="none" strike="noStrike">
                <a:solidFill>
                  <a:srgbClr val="1F4FA8"/>
                </a:solidFill>
                <a:latin typeface="Oswald"/>
                <a:ea typeface="Oswald"/>
                <a:cs typeface="Oswald"/>
                <a:sym typeface="Oswald"/>
              </a:rPr>
              <a:t>12:15 · MAAILMAKOHVIK</a:t>
            </a:r>
            <a:endParaRPr b="0" i="0" sz="1400" u="none" cap="none" strike="noStrike">
              <a:solidFill>
                <a:schemeClr val="dk1"/>
              </a:solidFill>
              <a:latin typeface="Calibri"/>
              <a:ea typeface="Calibri"/>
              <a:cs typeface="Calibri"/>
              <a:sym typeface="Calibri"/>
            </a:endParaRPr>
          </a:p>
        </p:txBody>
      </p:sp>
      <p:sp>
        <p:nvSpPr>
          <p:cNvPr id="96" name="Google Shape;96;p4"/>
          <p:cNvSpPr/>
          <p:nvPr/>
        </p:nvSpPr>
        <p:spPr>
          <a:xfrm>
            <a:off x="1041400" y="2768600"/>
            <a:ext cx="4499864" cy="6604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2000"/>
              <a:buFont typeface="Barlow"/>
              <a:buNone/>
            </a:pPr>
            <a:r>
              <a:rPr b="1" i="0" lang="en-US" sz="2000" u="none" cap="none" strike="noStrike">
                <a:solidFill>
                  <a:srgbClr val="0B1C6B"/>
                </a:solidFill>
                <a:latin typeface="Barlow"/>
                <a:ea typeface="Barlow"/>
                <a:cs typeface="Barlow"/>
                <a:sym typeface="Barlow"/>
              </a:rPr>
              <a:t>Mida peaksid riik ja KOVid tegema paremini?</a:t>
            </a:r>
            <a:endParaRPr b="0" i="0" sz="2000" u="none" cap="none" strike="noStrike">
              <a:solidFill>
                <a:schemeClr val="dk1"/>
              </a:solidFill>
              <a:latin typeface="Calibri"/>
              <a:ea typeface="Calibri"/>
              <a:cs typeface="Calibri"/>
              <a:sym typeface="Calibri"/>
            </a:endParaRPr>
          </a:p>
        </p:txBody>
      </p:sp>
      <p:pic>
        <p:nvPicPr>
          <p:cNvPr descr="arrow-right" id="97" name="Google Shape;97;p4"/>
          <p:cNvPicPr preferRelativeResize="0"/>
          <p:nvPr/>
        </p:nvPicPr>
        <p:blipFill rotWithShape="1">
          <a:blip r:embed="rId3">
            <a:alphaModFix/>
          </a:blip>
          <a:srcRect b="0" l="0" r="0" t="0"/>
          <a:stretch/>
        </p:blipFill>
        <p:spPr>
          <a:xfrm>
            <a:off x="5842000" y="2746375"/>
            <a:ext cx="508000" cy="355600"/>
          </a:xfrm>
          <a:prstGeom prst="rect">
            <a:avLst/>
          </a:prstGeom>
          <a:noFill/>
          <a:ln>
            <a:noFill/>
          </a:ln>
        </p:spPr>
      </p:pic>
      <p:sp>
        <p:nvSpPr>
          <p:cNvPr id="98" name="Google Shape;98;p4"/>
          <p:cNvSpPr/>
          <p:nvPr/>
        </p:nvSpPr>
        <p:spPr>
          <a:xfrm>
            <a:off x="6553200" y="2241550"/>
            <a:ext cx="4826000" cy="1365250"/>
          </a:xfrm>
          <a:prstGeom prst="roundRect">
            <a:avLst>
              <a:gd fmla="val 13023"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
          <p:cNvSpPr/>
          <p:nvPr/>
        </p:nvSpPr>
        <p:spPr>
          <a:xfrm>
            <a:off x="6781800" y="2444750"/>
            <a:ext cx="4499864"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400"/>
              <a:buFont typeface="Oswald"/>
              <a:buNone/>
            </a:pPr>
            <a:r>
              <a:rPr b="1" i="0" lang="en-US" sz="1400" u="none" cap="none" strike="noStrike">
                <a:solidFill>
                  <a:srgbClr val="1F4FA8"/>
                </a:solidFill>
                <a:latin typeface="Oswald"/>
                <a:ea typeface="Oswald"/>
                <a:cs typeface="Oswald"/>
                <a:sym typeface="Oswald"/>
              </a:rPr>
              <a:t>15:00 · IDEETÖÖ</a:t>
            </a:r>
            <a:endParaRPr b="0" i="0" sz="1400" u="none" cap="none" strike="noStrike">
              <a:solidFill>
                <a:schemeClr val="dk1"/>
              </a:solidFill>
              <a:latin typeface="Calibri"/>
              <a:ea typeface="Calibri"/>
              <a:cs typeface="Calibri"/>
              <a:sym typeface="Calibri"/>
            </a:endParaRPr>
          </a:p>
        </p:txBody>
      </p:sp>
      <p:sp>
        <p:nvSpPr>
          <p:cNvPr id="100" name="Google Shape;100;p4"/>
          <p:cNvSpPr/>
          <p:nvPr/>
        </p:nvSpPr>
        <p:spPr>
          <a:xfrm>
            <a:off x="6781800" y="2768600"/>
            <a:ext cx="4499864" cy="6604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2000"/>
              <a:buFont typeface="Barlow"/>
              <a:buNone/>
            </a:pPr>
            <a:r>
              <a:rPr b="1" i="0" lang="en-US" sz="2000" u="none" cap="none" strike="noStrike">
                <a:solidFill>
                  <a:srgbClr val="0B1C6B"/>
                </a:solidFill>
                <a:latin typeface="Barlow"/>
                <a:ea typeface="Barlow"/>
                <a:cs typeface="Barlow"/>
                <a:sym typeface="Barlow"/>
              </a:rPr>
              <a:t>Mida saavad kogukonnad ja vabaühendused ise teha?</a:t>
            </a:r>
            <a:endParaRPr b="0" i="0" sz="2000" u="none" cap="none" strike="noStrike">
              <a:solidFill>
                <a:schemeClr val="dk1"/>
              </a:solidFill>
              <a:latin typeface="Calibri"/>
              <a:ea typeface="Calibri"/>
              <a:cs typeface="Calibri"/>
              <a:sym typeface="Calibri"/>
            </a:endParaRPr>
          </a:p>
        </p:txBody>
      </p:sp>
      <p:sp>
        <p:nvSpPr>
          <p:cNvPr id="101" name="Google Shape;101;p4"/>
          <p:cNvSpPr/>
          <p:nvPr/>
        </p:nvSpPr>
        <p:spPr>
          <a:xfrm>
            <a:off x="812800" y="3911600"/>
            <a:ext cx="10566400" cy="1003300"/>
          </a:xfrm>
          <a:prstGeom prst="roundRect">
            <a:avLst>
              <a:gd fmla="val 17722" name="adj"/>
            </a:avLst>
          </a:prstGeom>
          <a:solidFill>
            <a:srgbClr val="0B1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
          <p:cNvSpPr/>
          <p:nvPr/>
        </p:nvSpPr>
        <p:spPr>
          <a:xfrm>
            <a:off x="1066800" y="4114800"/>
            <a:ext cx="1036015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E04A"/>
              </a:buClr>
              <a:buSzPts val="1400"/>
              <a:buFont typeface="Oswald"/>
              <a:buNone/>
            </a:pPr>
            <a:r>
              <a:rPr b="1" i="0" lang="en-US" sz="1400" u="none" cap="none" strike="noStrike">
                <a:solidFill>
                  <a:srgbClr val="FBE04A"/>
                </a:solidFill>
                <a:latin typeface="Oswald"/>
                <a:ea typeface="Oswald"/>
                <a:cs typeface="Oswald"/>
                <a:sym typeface="Oswald"/>
              </a:rPr>
              <a:t>ÜHINE ETTEPANEKUTE DOKUMENT</a:t>
            </a:r>
            <a:endParaRPr b="0" i="0" sz="1400" u="none" cap="none" strike="noStrike">
              <a:solidFill>
                <a:schemeClr val="dk1"/>
              </a:solidFill>
              <a:latin typeface="Calibri"/>
              <a:ea typeface="Calibri"/>
              <a:cs typeface="Calibri"/>
              <a:sym typeface="Calibri"/>
            </a:endParaRPr>
          </a:p>
        </p:txBody>
      </p:sp>
      <p:sp>
        <p:nvSpPr>
          <p:cNvPr id="103" name="Google Shape;103;p4"/>
          <p:cNvSpPr/>
          <p:nvPr/>
        </p:nvSpPr>
        <p:spPr>
          <a:xfrm>
            <a:off x="1066800" y="4413250"/>
            <a:ext cx="10360152" cy="3238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700"/>
              <a:buFont typeface="Barlow"/>
              <a:buNone/>
            </a:pPr>
            <a:r>
              <a:rPr b="1" i="0" lang="en-US" sz="1700" u="none" cap="none" strike="noStrike">
                <a:solidFill>
                  <a:srgbClr val="FBFCFE"/>
                </a:solidFill>
                <a:latin typeface="Barlow"/>
                <a:ea typeface="Barlow"/>
                <a:cs typeface="Barlow"/>
                <a:sym typeface="Barlow"/>
              </a:rPr>
              <a:t>probleem → soovitus riigile või KOVile → kogukonna enda võimalik tegevus</a:t>
            </a:r>
            <a:endParaRPr b="0" i="0" sz="1700" u="none" cap="none" strike="noStrike">
              <a:solidFill>
                <a:schemeClr val="dk1"/>
              </a:solidFill>
              <a:latin typeface="Calibri"/>
              <a:ea typeface="Calibri"/>
              <a:cs typeface="Calibri"/>
              <a:sym typeface="Calibri"/>
            </a:endParaRPr>
          </a:p>
        </p:txBody>
      </p:sp>
      <p:sp>
        <p:nvSpPr>
          <p:cNvPr id="104" name="Google Shape;104;p4"/>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4"/>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B1C6B"/>
        </a:solidFill>
      </p:bgPr>
    </p:bg>
    <p:spTree>
      <p:nvGrpSpPr>
        <p:cNvPr id="110" name="Shape 110"/>
        <p:cNvGrpSpPr/>
        <p:nvPr/>
      </p:nvGrpSpPr>
      <p:grpSpPr>
        <a:xfrm>
          <a:off x="0" y="0"/>
          <a:ext cx="0" cy="0"/>
          <a:chOff x="0" y="0"/>
          <a:chExt cx="0" cy="0"/>
        </a:xfrm>
      </p:grpSpPr>
      <p:sp>
        <p:nvSpPr>
          <p:cNvPr id="111" name="Google Shape;111;p5"/>
          <p:cNvSpPr/>
          <p:nvPr/>
        </p:nvSpPr>
        <p:spPr>
          <a:xfrm rot="-90000">
            <a:off x="5273675" y="2317731"/>
            <a:ext cx="16446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
          <p:cNvSpPr/>
          <p:nvPr/>
        </p:nvSpPr>
        <p:spPr>
          <a:xfrm rot="-90000">
            <a:off x="5400832" y="2355164"/>
            <a:ext cx="14414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10:00 · AVASÕNAD</a:t>
            </a:r>
            <a:endParaRPr b="0" i="0" sz="1400" u="none" cap="none" strike="noStrike">
              <a:solidFill>
                <a:schemeClr val="dk1"/>
              </a:solidFill>
              <a:latin typeface="Calibri"/>
              <a:ea typeface="Calibri"/>
              <a:cs typeface="Calibri"/>
              <a:sym typeface="Calibri"/>
            </a:endParaRPr>
          </a:p>
        </p:txBody>
      </p:sp>
      <p:sp>
        <p:nvSpPr>
          <p:cNvPr id="113" name="Google Shape;113;p5"/>
          <p:cNvSpPr/>
          <p:nvPr/>
        </p:nvSpPr>
        <p:spPr>
          <a:xfrm rot="-90000">
            <a:off x="3260725" y="2908314"/>
            <a:ext cx="5670550" cy="10033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rot="-90000">
            <a:off x="3463898" y="2969746"/>
            <a:ext cx="5422075" cy="8763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6000"/>
              <a:buFont typeface="Oswald"/>
              <a:buNone/>
            </a:pPr>
            <a:r>
              <a:rPr b="1" i="0" lang="en-US" sz="6000" u="none" cap="none" strike="noStrike">
                <a:solidFill>
                  <a:srgbClr val="0B1C6B"/>
                </a:solidFill>
                <a:latin typeface="Oswald"/>
                <a:ea typeface="Oswald"/>
                <a:cs typeface="Oswald"/>
                <a:sym typeface="Oswald"/>
              </a:rPr>
              <a:t>VASSILI GOLIKOV</a:t>
            </a:r>
            <a:endParaRPr b="0" i="0" sz="6000" u="none" cap="none" strike="noStrike">
              <a:solidFill>
                <a:schemeClr val="dk1"/>
              </a:solidFill>
              <a:latin typeface="Calibri"/>
              <a:ea typeface="Calibri"/>
              <a:cs typeface="Calibri"/>
              <a:sym typeface="Calibri"/>
            </a:endParaRPr>
          </a:p>
        </p:txBody>
      </p:sp>
      <p:sp>
        <p:nvSpPr>
          <p:cNvPr id="115" name="Google Shape;115;p5"/>
          <p:cNvSpPr/>
          <p:nvPr/>
        </p:nvSpPr>
        <p:spPr>
          <a:xfrm>
            <a:off x="1517650" y="4165600"/>
            <a:ext cx="9156700" cy="400050"/>
          </a:xfrm>
          <a:prstGeom prst="rect">
            <a:avLst/>
          </a:prstGeom>
          <a:noFill/>
          <a:ln>
            <a:noFill/>
          </a:ln>
        </p:spPr>
        <p:txBody>
          <a:bodyPr anchorCtr="0" anchor="t" bIns="0" lIns="0" spcFirstLastPara="1" rIns="0" wrap="square" tIns="0">
            <a:normAutofit/>
          </a:bodyPr>
          <a:lstStyle/>
          <a:p>
            <a:pPr indent="0" lvl="0" marL="0" marR="0" rtl="0" algn="ctr">
              <a:lnSpc>
                <a:spcPct val="135000"/>
              </a:lnSpc>
              <a:spcBef>
                <a:spcPts val="0"/>
              </a:spcBef>
              <a:spcAft>
                <a:spcPts val="0"/>
              </a:spcAft>
              <a:buClr>
                <a:srgbClr val="C9DBF5"/>
              </a:buClr>
              <a:buSzPts val="2200"/>
              <a:buFont typeface="Barlow"/>
              <a:buNone/>
            </a:pPr>
            <a:r>
              <a:rPr b="1" i="0" lang="en-US" sz="2200" u="none" cap="none" strike="noStrike">
                <a:solidFill>
                  <a:srgbClr val="C9DBF5"/>
                </a:solidFill>
                <a:latin typeface="Barlow"/>
                <a:ea typeface="Barlow"/>
                <a:cs typeface="Barlow"/>
                <a:sym typeface="Barlow"/>
              </a:rPr>
              <a:t>Sündmuse peakorraldaja · Sillamäe Lastekaitse Ühing</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C6B"/>
        </a:solidFill>
      </p:bgPr>
    </p:bg>
    <p:spTree>
      <p:nvGrpSpPr>
        <p:cNvPr id="120" name="Shape 120"/>
        <p:cNvGrpSpPr/>
        <p:nvPr/>
      </p:nvGrpSpPr>
      <p:grpSpPr>
        <a:xfrm>
          <a:off x="0" y="0"/>
          <a:ext cx="0" cy="0"/>
          <a:chOff x="0" y="0"/>
          <a:chExt cx="0" cy="0"/>
        </a:xfrm>
      </p:grpSpPr>
      <p:sp>
        <p:nvSpPr>
          <p:cNvPr id="121" name="Google Shape;121;p6"/>
          <p:cNvSpPr/>
          <p:nvPr/>
        </p:nvSpPr>
        <p:spPr>
          <a:xfrm rot="-90000">
            <a:off x="5064125" y="2317750"/>
            <a:ext cx="20637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6"/>
          <p:cNvSpPr/>
          <p:nvPr/>
        </p:nvSpPr>
        <p:spPr>
          <a:xfrm rot="-90000">
            <a:off x="5191282" y="2355137"/>
            <a:ext cx="1864043"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10:00–10:30 · PEAKÕNE</a:t>
            </a:r>
            <a:endParaRPr b="0" i="0" sz="1400" u="none" cap="none" strike="noStrike">
              <a:solidFill>
                <a:schemeClr val="dk1"/>
              </a:solidFill>
              <a:latin typeface="Calibri"/>
              <a:ea typeface="Calibri"/>
              <a:cs typeface="Calibri"/>
              <a:sym typeface="Calibri"/>
            </a:endParaRPr>
          </a:p>
        </p:txBody>
      </p:sp>
      <p:sp>
        <p:nvSpPr>
          <p:cNvPr id="123" name="Google Shape;123;p6"/>
          <p:cNvSpPr/>
          <p:nvPr/>
        </p:nvSpPr>
        <p:spPr>
          <a:xfrm rot="-90000">
            <a:off x="3321050" y="2908300"/>
            <a:ext cx="5549900" cy="10033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6"/>
          <p:cNvSpPr/>
          <p:nvPr/>
        </p:nvSpPr>
        <p:spPr>
          <a:xfrm rot="-90000">
            <a:off x="3524224" y="2969781"/>
            <a:ext cx="5297805" cy="8763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6000"/>
              <a:buFont typeface="Oswald"/>
              <a:buNone/>
            </a:pPr>
            <a:r>
              <a:rPr b="1" i="0" lang="en-US" sz="6000" u="none" cap="none" strike="noStrike">
                <a:solidFill>
                  <a:srgbClr val="0B1C6B"/>
                </a:solidFill>
                <a:latin typeface="Oswald"/>
                <a:ea typeface="Oswald"/>
                <a:cs typeface="Oswald"/>
                <a:sym typeface="Oswald"/>
              </a:rPr>
              <a:t>TRIIN VIHALEMM</a:t>
            </a:r>
            <a:endParaRPr b="0" i="0" sz="6000" u="none" cap="none" strike="noStrike">
              <a:solidFill>
                <a:schemeClr val="dk1"/>
              </a:solidFill>
              <a:latin typeface="Calibri"/>
              <a:ea typeface="Calibri"/>
              <a:cs typeface="Calibri"/>
              <a:sym typeface="Calibri"/>
            </a:endParaRPr>
          </a:p>
        </p:txBody>
      </p:sp>
      <p:sp>
        <p:nvSpPr>
          <p:cNvPr id="125" name="Google Shape;125;p6"/>
          <p:cNvSpPr/>
          <p:nvPr/>
        </p:nvSpPr>
        <p:spPr>
          <a:xfrm>
            <a:off x="1517650" y="4165600"/>
            <a:ext cx="9156700" cy="400050"/>
          </a:xfrm>
          <a:prstGeom prst="rect">
            <a:avLst/>
          </a:prstGeom>
          <a:noFill/>
          <a:ln>
            <a:noFill/>
          </a:ln>
        </p:spPr>
        <p:txBody>
          <a:bodyPr anchorCtr="0" anchor="t" bIns="0" lIns="0" spcFirstLastPara="1" rIns="0" wrap="square" tIns="0">
            <a:normAutofit/>
          </a:bodyPr>
          <a:lstStyle/>
          <a:p>
            <a:pPr indent="0" lvl="0" marL="0" marR="0" rtl="0" algn="ctr">
              <a:lnSpc>
                <a:spcPct val="135000"/>
              </a:lnSpc>
              <a:spcBef>
                <a:spcPts val="0"/>
              </a:spcBef>
              <a:spcAft>
                <a:spcPts val="0"/>
              </a:spcAft>
              <a:buClr>
                <a:srgbClr val="C9DBF5"/>
              </a:buClr>
              <a:buSzPts val="2200"/>
              <a:buFont typeface="Barlow"/>
              <a:buNone/>
            </a:pPr>
            <a:r>
              <a:rPr b="1" i="0" lang="en-US" sz="2200" u="none" cap="none" strike="noStrike">
                <a:solidFill>
                  <a:srgbClr val="C9DBF5"/>
                </a:solidFill>
                <a:latin typeface="Barlow"/>
                <a:ea typeface="Barlow"/>
                <a:cs typeface="Barlow"/>
                <a:sym typeface="Barlow"/>
              </a:rPr>
              <a:t>Tartu Ülikooli professor</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C6B"/>
        </a:solidFill>
      </p:bgPr>
    </p:bg>
    <p:spTree>
      <p:nvGrpSpPr>
        <p:cNvPr id="130" name="Shape 130"/>
        <p:cNvGrpSpPr/>
        <p:nvPr/>
      </p:nvGrpSpPr>
      <p:grpSpPr>
        <a:xfrm>
          <a:off x="0" y="0"/>
          <a:ext cx="0" cy="0"/>
          <a:chOff x="0" y="0"/>
          <a:chExt cx="0" cy="0"/>
        </a:xfrm>
      </p:grpSpPr>
      <p:sp>
        <p:nvSpPr>
          <p:cNvPr id="131" name="Google Shape;131;p7"/>
          <p:cNvSpPr/>
          <p:nvPr/>
        </p:nvSpPr>
        <p:spPr>
          <a:xfrm rot="-90000">
            <a:off x="5064125" y="2006600"/>
            <a:ext cx="20637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rot="-90000">
            <a:off x="5191282" y="2043987"/>
            <a:ext cx="1864043"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10:00–10:30 · PEAKÕNE</a:t>
            </a:r>
            <a:endParaRPr b="0" i="0" sz="1400" u="none" cap="none" strike="noStrike">
              <a:solidFill>
                <a:schemeClr val="dk1"/>
              </a:solidFill>
              <a:latin typeface="Calibri"/>
              <a:ea typeface="Calibri"/>
              <a:cs typeface="Calibri"/>
              <a:sym typeface="Calibri"/>
            </a:endParaRPr>
          </a:p>
        </p:txBody>
      </p:sp>
      <p:sp>
        <p:nvSpPr>
          <p:cNvPr id="133" name="Google Shape;133;p7"/>
          <p:cNvSpPr/>
          <p:nvPr/>
        </p:nvSpPr>
        <p:spPr>
          <a:xfrm rot="-90000">
            <a:off x="4117925" y="2597141"/>
            <a:ext cx="3956050" cy="10033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
          <p:cNvSpPr/>
          <p:nvPr/>
        </p:nvSpPr>
        <p:spPr>
          <a:xfrm rot="-90000">
            <a:off x="4321107" y="2659247"/>
            <a:ext cx="3656140" cy="8763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6000"/>
              <a:buFont typeface="Oswald"/>
              <a:buNone/>
            </a:pPr>
            <a:r>
              <a:rPr b="1" i="0" lang="en-US" sz="6000" u="none" cap="none" strike="noStrike">
                <a:solidFill>
                  <a:srgbClr val="0B1C6B"/>
                </a:solidFill>
                <a:latin typeface="Oswald"/>
                <a:ea typeface="Oswald"/>
                <a:cs typeface="Oswald"/>
                <a:sym typeface="Oswald"/>
              </a:rPr>
              <a:t>HÄLI ALLAS</a:t>
            </a:r>
            <a:endParaRPr b="0" i="0" sz="6000" u="none" cap="none" strike="noStrike">
              <a:solidFill>
                <a:schemeClr val="dk1"/>
              </a:solidFill>
              <a:latin typeface="Calibri"/>
              <a:ea typeface="Calibri"/>
              <a:cs typeface="Calibri"/>
              <a:sym typeface="Calibri"/>
            </a:endParaRPr>
          </a:p>
        </p:txBody>
      </p:sp>
      <p:sp>
        <p:nvSpPr>
          <p:cNvPr id="135" name="Google Shape;135;p7"/>
          <p:cNvSpPr/>
          <p:nvPr/>
        </p:nvSpPr>
        <p:spPr>
          <a:xfrm>
            <a:off x="1517650" y="3854450"/>
            <a:ext cx="9156700" cy="400050"/>
          </a:xfrm>
          <a:prstGeom prst="rect">
            <a:avLst/>
          </a:prstGeom>
          <a:noFill/>
          <a:ln>
            <a:noFill/>
          </a:ln>
        </p:spPr>
        <p:txBody>
          <a:bodyPr anchorCtr="0" anchor="t" bIns="0" lIns="0" spcFirstLastPara="1" rIns="0" wrap="square" tIns="0">
            <a:normAutofit/>
          </a:bodyPr>
          <a:lstStyle/>
          <a:p>
            <a:pPr indent="0" lvl="0" marL="0" marR="0" rtl="0" algn="ctr">
              <a:lnSpc>
                <a:spcPct val="135000"/>
              </a:lnSpc>
              <a:spcBef>
                <a:spcPts val="0"/>
              </a:spcBef>
              <a:spcAft>
                <a:spcPts val="0"/>
              </a:spcAft>
              <a:buClr>
                <a:srgbClr val="C9DBF5"/>
              </a:buClr>
              <a:buSzPts val="2200"/>
              <a:buFont typeface="Barlow"/>
              <a:buNone/>
            </a:pPr>
            <a:r>
              <a:rPr b="1" i="0" lang="en-US" sz="2200" u="none" cap="none" strike="noStrike">
                <a:solidFill>
                  <a:srgbClr val="C9DBF5"/>
                </a:solidFill>
                <a:latin typeface="Barlow"/>
                <a:ea typeface="Barlow"/>
                <a:cs typeface="Barlow"/>
                <a:sym typeface="Barlow"/>
              </a:rPr>
              <a:t>Sisejulgeoleku instituudi juhataja asetäitja · KÜSKi nõukogu liige</a:t>
            </a:r>
            <a:endParaRPr b="0" i="0" sz="2200" u="none" cap="none" strike="noStrike">
              <a:solidFill>
                <a:schemeClr val="dk1"/>
              </a:solidFill>
              <a:latin typeface="Calibri"/>
              <a:ea typeface="Calibri"/>
              <a:cs typeface="Calibri"/>
              <a:sym typeface="Calibri"/>
            </a:endParaRPr>
          </a:p>
        </p:txBody>
      </p:sp>
      <p:sp>
        <p:nvSpPr>
          <p:cNvPr id="136" name="Google Shape;136;p7"/>
          <p:cNvSpPr/>
          <p:nvPr/>
        </p:nvSpPr>
        <p:spPr>
          <a:xfrm>
            <a:off x="5628084" y="4483100"/>
            <a:ext cx="935831" cy="368300"/>
          </a:xfrm>
          <a:prstGeom prst="roundRect">
            <a:avLst>
              <a:gd fmla="val 50000" name="adj"/>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5805884" y="4533900"/>
            <a:ext cx="631031"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500"/>
              <a:buFont typeface="Oswald"/>
              <a:buNone/>
            </a:pPr>
            <a:r>
              <a:rPr b="1" i="0" lang="en-US" sz="1500" u="none" cap="none" strike="noStrike">
                <a:solidFill>
                  <a:srgbClr val="FBFCFE"/>
                </a:solidFill>
                <a:latin typeface="Oswald"/>
                <a:ea typeface="Oswald"/>
                <a:cs typeface="Oswald"/>
                <a:sym typeface="Oswald"/>
              </a:rPr>
              <a:t>ONLINE</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142" name="Shape 142"/>
        <p:cNvGrpSpPr/>
        <p:nvPr/>
      </p:nvGrpSpPr>
      <p:grpSpPr>
        <a:xfrm>
          <a:off x="0" y="0"/>
          <a:ext cx="0" cy="0"/>
          <a:chOff x="0" y="0"/>
          <a:chExt cx="0" cy="0"/>
        </a:xfrm>
      </p:grpSpPr>
      <p:sp>
        <p:nvSpPr>
          <p:cNvPr id="143" name="Google Shape;143;p8"/>
          <p:cNvSpPr/>
          <p:nvPr/>
        </p:nvSpPr>
        <p:spPr>
          <a:xfrm rot="-90000">
            <a:off x="813098" y="812792"/>
            <a:ext cx="25273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8"/>
          <p:cNvSpPr/>
          <p:nvPr/>
        </p:nvSpPr>
        <p:spPr>
          <a:xfrm rot="-90000">
            <a:off x="940252" y="849997"/>
            <a:ext cx="2341499"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10:30–12:00 · PARALLEELSELT</a:t>
            </a:r>
            <a:endParaRPr b="0" i="0" sz="1400" u="none" cap="none" strike="noStrike">
              <a:solidFill>
                <a:schemeClr val="dk1"/>
              </a:solidFill>
              <a:latin typeface="Calibri"/>
              <a:ea typeface="Calibri"/>
              <a:cs typeface="Calibri"/>
              <a:sym typeface="Calibri"/>
            </a:endParaRPr>
          </a:p>
        </p:txBody>
      </p:sp>
      <p:sp>
        <p:nvSpPr>
          <p:cNvPr id="145" name="Google Shape;145;p8"/>
          <p:cNvSpPr/>
          <p:nvPr/>
        </p:nvSpPr>
        <p:spPr>
          <a:xfrm rot="-90000">
            <a:off x="812602" y="1276356"/>
            <a:ext cx="64135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8"/>
          <p:cNvSpPr/>
          <p:nvPr/>
        </p:nvSpPr>
        <p:spPr>
          <a:xfrm rot="-90000">
            <a:off x="1015771" y="1337496"/>
            <a:ext cx="6187313"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KOOLITUSED JA TÖÖTOAD · I OSA</a:t>
            </a:r>
            <a:endParaRPr b="0" i="0" sz="3600" u="none" cap="none" strike="noStrike">
              <a:solidFill>
                <a:schemeClr val="dk1"/>
              </a:solidFill>
              <a:latin typeface="Calibri"/>
              <a:ea typeface="Calibri"/>
              <a:cs typeface="Calibri"/>
              <a:sym typeface="Calibri"/>
            </a:endParaRPr>
          </a:p>
        </p:txBody>
      </p:sp>
      <p:sp>
        <p:nvSpPr>
          <p:cNvPr id="147" name="Google Shape;147;p8"/>
          <p:cNvSpPr/>
          <p:nvPr/>
        </p:nvSpPr>
        <p:spPr>
          <a:xfrm>
            <a:off x="812800" y="2241550"/>
            <a:ext cx="5194300" cy="1498600"/>
          </a:xfrm>
          <a:prstGeom prst="roundRect">
            <a:avLst>
              <a:gd fmla="val 1186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
          <p:cNvSpPr/>
          <p:nvPr/>
        </p:nvSpPr>
        <p:spPr>
          <a:xfrm>
            <a:off x="1041400" y="2444750"/>
            <a:ext cx="487921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Vaimne tervis ja läbipõlemise ennetus</a:t>
            </a:r>
            <a:endParaRPr b="0" i="0" sz="1600" u="none" cap="none" strike="noStrike">
              <a:solidFill>
                <a:schemeClr val="dk1"/>
              </a:solidFill>
              <a:latin typeface="Calibri"/>
              <a:ea typeface="Calibri"/>
              <a:cs typeface="Calibri"/>
              <a:sym typeface="Calibri"/>
            </a:endParaRPr>
          </a:p>
        </p:txBody>
      </p:sp>
      <p:sp>
        <p:nvSpPr>
          <p:cNvPr id="149" name="Google Shape;149;p8"/>
          <p:cNvSpPr/>
          <p:nvPr/>
        </p:nvSpPr>
        <p:spPr>
          <a:xfrm>
            <a:off x="1041400" y="27622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Hedvig Madisson, Peaasi.ee</a:t>
            </a:r>
            <a:endParaRPr b="0" i="0" sz="1300" u="none" cap="none" strike="noStrike">
              <a:solidFill>
                <a:schemeClr val="dk1"/>
              </a:solidFill>
              <a:latin typeface="Calibri"/>
              <a:ea typeface="Calibri"/>
              <a:cs typeface="Calibri"/>
              <a:sym typeface="Calibri"/>
            </a:endParaRPr>
          </a:p>
        </p:txBody>
      </p:sp>
      <p:sp>
        <p:nvSpPr>
          <p:cNvPr id="150" name="Google Shape;150;p8"/>
          <p:cNvSpPr/>
          <p:nvPr/>
        </p:nvSpPr>
        <p:spPr>
          <a:xfrm>
            <a:off x="1041400" y="30670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TÖÖTUBA</a:t>
            </a:r>
            <a:endParaRPr b="0" i="0" sz="1300" u="none" cap="none" strike="noStrike">
              <a:solidFill>
                <a:schemeClr val="dk1"/>
              </a:solidFill>
              <a:latin typeface="Calibri"/>
              <a:ea typeface="Calibri"/>
              <a:cs typeface="Calibri"/>
              <a:sym typeface="Calibri"/>
            </a:endParaRPr>
          </a:p>
        </p:txBody>
      </p:sp>
      <p:sp>
        <p:nvSpPr>
          <p:cNvPr id="151" name="Google Shape;151;p8"/>
          <p:cNvSpPr/>
          <p:nvPr/>
        </p:nvSpPr>
        <p:spPr>
          <a:xfrm>
            <a:off x="6184900" y="2241550"/>
            <a:ext cx="5194300" cy="1498600"/>
          </a:xfrm>
          <a:prstGeom prst="roundRect">
            <a:avLst>
              <a:gd fmla="val 1186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
          <p:cNvSpPr/>
          <p:nvPr/>
        </p:nvSpPr>
        <p:spPr>
          <a:xfrm>
            <a:off x="6413500" y="2444750"/>
            <a:ext cx="4879213" cy="508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Organisatsiooni arengu planeerimine ja strateegiline juhtimine vabaühenduste juhtidele</a:t>
            </a:r>
            <a:endParaRPr b="0" i="0" sz="1600" u="none" cap="none" strike="noStrike">
              <a:solidFill>
                <a:schemeClr val="dk1"/>
              </a:solidFill>
              <a:latin typeface="Calibri"/>
              <a:ea typeface="Calibri"/>
              <a:cs typeface="Calibri"/>
              <a:sym typeface="Calibri"/>
            </a:endParaRPr>
          </a:p>
        </p:txBody>
      </p:sp>
      <p:sp>
        <p:nvSpPr>
          <p:cNvPr id="153" name="Google Shape;153;p8"/>
          <p:cNvSpPr/>
          <p:nvPr/>
        </p:nvSpPr>
        <p:spPr>
          <a:xfrm>
            <a:off x="6413500" y="30035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Lianne Teder, Arengutoetajate Ühing</a:t>
            </a:r>
            <a:endParaRPr b="0" i="0" sz="1300" u="none" cap="none" strike="noStrike">
              <a:solidFill>
                <a:schemeClr val="dk1"/>
              </a:solidFill>
              <a:latin typeface="Calibri"/>
              <a:ea typeface="Calibri"/>
              <a:cs typeface="Calibri"/>
              <a:sym typeface="Calibri"/>
            </a:endParaRPr>
          </a:p>
        </p:txBody>
      </p:sp>
      <p:sp>
        <p:nvSpPr>
          <p:cNvPr id="154" name="Google Shape;154;p8"/>
          <p:cNvSpPr/>
          <p:nvPr/>
        </p:nvSpPr>
        <p:spPr>
          <a:xfrm>
            <a:off x="6413500" y="33083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KOOLITUS</a:t>
            </a:r>
            <a:endParaRPr b="0" i="0" sz="1300" u="none" cap="none" strike="noStrike">
              <a:solidFill>
                <a:schemeClr val="dk1"/>
              </a:solidFill>
              <a:latin typeface="Calibri"/>
              <a:ea typeface="Calibri"/>
              <a:cs typeface="Calibri"/>
              <a:sym typeface="Calibri"/>
            </a:endParaRPr>
          </a:p>
        </p:txBody>
      </p:sp>
      <p:sp>
        <p:nvSpPr>
          <p:cNvPr id="155" name="Google Shape;155;p8"/>
          <p:cNvSpPr/>
          <p:nvPr/>
        </p:nvSpPr>
        <p:spPr>
          <a:xfrm>
            <a:off x="812800" y="3917950"/>
            <a:ext cx="51943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8"/>
          <p:cNvSpPr/>
          <p:nvPr/>
        </p:nvSpPr>
        <p:spPr>
          <a:xfrm>
            <a:off x="1041400" y="4121150"/>
            <a:ext cx="487921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E-tervis seenioridele</a:t>
            </a:r>
            <a:endParaRPr b="0" i="0" sz="1600" u="none" cap="none" strike="noStrike">
              <a:solidFill>
                <a:schemeClr val="dk1"/>
              </a:solidFill>
              <a:latin typeface="Calibri"/>
              <a:ea typeface="Calibri"/>
              <a:cs typeface="Calibri"/>
              <a:sym typeface="Calibri"/>
            </a:endParaRPr>
          </a:p>
        </p:txBody>
      </p:sp>
      <p:sp>
        <p:nvSpPr>
          <p:cNvPr id="157" name="Google Shape;157;p8"/>
          <p:cNvSpPr/>
          <p:nvPr/>
        </p:nvSpPr>
        <p:spPr>
          <a:xfrm>
            <a:off x="1041400" y="44386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Ruta Pels, People to People</a:t>
            </a:r>
            <a:endParaRPr b="0" i="0" sz="1300" u="none" cap="none" strike="noStrike">
              <a:solidFill>
                <a:schemeClr val="dk1"/>
              </a:solidFill>
              <a:latin typeface="Calibri"/>
              <a:ea typeface="Calibri"/>
              <a:cs typeface="Calibri"/>
              <a:sym typeface="Calibri"/>
            </a:endParaRPr>
          </a:p>
        </p:txBody>
      </p:sp>
      <p:sp>
        <p:nvSpPr>
          <p:cNvPr id="158" name="Google Shape;158;p8"/>
          <p:cNvSpPr/>
          <p:nvPr/>
        </p:nvSpPr>
        <p:spPr>
          <a:xfrm>
            <a:off x="1041400" y="47434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TÖÖTUBA</a:t>
            </a:r>
            <a:endParaRPr b="0" i="0" sz="1300" u="none" cap="none" strike="noStrike">
              <a:solidFill>
                <a:schemeClr val="dk1"/>
              </a:solidFill>
              <a:latin typeface="Calibri"/>
              <a:ea typeface="Calibri"/>
              <a:cs typeface="Calibri"/>
              <a:sym typeface="Calibri"/>
            </a:endParaRPr>
          </a:p>
        </p:txBody>
      </p:sp>
      <p:sp>
        <p:nvSpPr>
          <p:cNvPr id="159" name="Google Shape;159;p8"/>
          <p:cNvSpPr/>
          <p:nvPr/>
        </p:nvSpPr>
        <p:spPr>
          <a:xfrm>
            <a:off x="6184900" y="3917950"/>
            <a:ext cx="51943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6413500" y="4121150"/>
            <a:ext cx="487921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Projektikirjutamine ja juhtimine ABC</a:t>
            </a:r>
            <a:endParaRPr b="0" i="0" sz="1600" u="none" cap="none" strike="noStrike">
              <a:solidFill>
                <a:schemeClr val="dk1"/>
              </a:solidFill>
              <a:latin typeface="Calibri"/>
              <a:ea typeface="Calibri"/>
              <a:cs typeface="Calibri"/>
              <a:sym typeface="Calibri"/>
            </a:endParaRPr>
          </a:p>
        </p:txBody>
      </p:sp>
      <p:sp>
        <p:nvSpPr>
          <p:cNvPr id="161" name="Google Shape;161;p8"/>
          <p:cNvSpPr/>
          <p:nvPr/>
        </p:nvSpPr>
        <p:spPr>
          <a:xfrm>
            <a:off x="6413500" y="44386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Vassili Golikov, Sillamäe Lastekaitse Ühing</a:t>
            </a:r>
            <a:endParaRPr b="0" i="0" sz="1300" u="none" cap="none" strike="noStrike">
              <a:solidFill>
                <a:schemeClr val="dk1"/>
              </a:solidFill>
              <a:latin typeface="Calibri"/>
              <a:ea typeface="Calibri"/>
              <a:cs typeface="Calibri"/>
              <a:sym typeface="Calibri"/>
            </a:endParaRPr>
          </a:p>
        </p:txBody>
      </p:sp>
      <p:sp>
        <p:nvSpPr>
          <p:cNvPr id="162" name="Google Shape;162;p8"/>
          <p:cNvSpPr/>
          <p:nvPr/>
        </p:nvSpPr>
        <p:spPr>
          <a:xfrm>
            <a:off x="6413500" y="47434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KOOLITUS</a:t>
            </a:r>
            <a:endParaRPr b="0" i="0" sz="1300" u="none" cap="none" strike="noStrike">
              <a:solidFill>
                <a:schemeClr val="dk1"/>
              </a:solidFill>
              <a:latin typeface="Calibri"/>
              <a:ea typeface="Calibri"/>
              <a:cs typeface="Calibri"/>
              <a:sym typeface="Calibri"/>
            </a:endParaRPr>
          </a:p>
        </p:txBody>
      </p:sp>
      <p:sp>
        <p:nvSpPr>
          <p:cNvPr id="163" name="Google Shape;163;p8"/>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169" name="Shape 169"/>
        <p:cNvGrpSpPr/>
        <p:nvPr/>
      </p:nvGrpSpPr>
      <p:grpSpPr>
        <a:xfrm>
          <a:off x="0" y="0"/>
          <a:ext cx="0" cy="0"/>
          <a:chOff x="0" y="0"/>
          <a:chExt cx="0" cy="0"/>
        </a:xfrm>
      </p:grpSpPr>
      <p:pic>
        <p:nvPicPr>
          <p:cNvPr descr="Kogukonna illustratsioon: sõbrad õlg õla kõrval vaatavad linna poole" id="170" name="Google Shape;170;p9"/>
          <p:cNvPicPr preferRelativeResize="0"/>
          <p:nvPr/>
        </p:nvPicPr>
        <p:blipFill rotWithShape="1">
          <a:blip r:embed="rId3">
            <a:alphaModFix/>
          </a:blip>
          <a:srcRect b="18616" l="0" r="0" t="18616"/>
          <a:stretch/>
        </p:blipFill>
        <p:spPr>
          <a:xfrm>
            <a:off x="0" y="3683000"/>
            <a:ext cx="12192000" cy="3175000"/>
          </a:xfrm>
          <a:prstGeom prst="rect">
            <a:avLst/>
          </a:prstGeom>
          <a:noFill/>
          <a:ln>
            <a:noFill/>
          </a:ln>
        </p:spPr>
      </p:pic>
      <p:sp>
        <p:nvSpPr>
          <p:cNvPr id="171" name="Google Shape;171;p9"/>
          <p:cNvSpPr/>
          <p:nvPr/>
        </p:nvSpPr>
        <p:spPr>
          <a:xfrm rot="-90000">
            <a:off x="813644" y="711219"/>
            <a:ext cx="11811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9"/>
          <p:cNvSpPr/>
          <p:nvPr/>
        </p:nvSpPr>
        <p:spPr>
          <a:xfrm rot="-90000">
            <a:off x="940801" y="748652"/>
            <a:ext cx="97790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12:00–12:15</a:t>
            </a:r>
            <a:endParaRPr b="0" i="0" sz="1400" u="none" cap="none" strike="noStrike">
              <a:solidFill>
                <a:schemeClr val="dk1"/>
              </a:solidFill>
              <a:latin typeface="Calibri"/>
              <a:ea typeface="Calibri"/>
              <a:cs typeface="Calibri"/>
              <a:sym typeface="Calibri"/>
            </a:endParaRPr>
          </a:p>
        </p:txBody>
      </p:sp>
      <p:sp>
        <p:nvSpPr>
          <p:cNvPr id="173" name="Google Shape;173;p9"/>
          <p:cNvSpPr/>
          <p:nvPr/>
        </p:nvSpPr>
        <p:spPr>
          <a:xfrm rot="-90000">
            <a:off x="812552" y="1225556"/>
            <a:ext cx="9188450" cy="93345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9"/>
          <p:cNvSpPr/>
          <p:nvPr/>
        </p:nvSpPr>
        <p:spPr>
          <a:xfrm rot="-90000">
            <a:off x="1015707" y="1285610"/>
            <a:ext cx="9045512" cy="80645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5500"/>
              <a:buFont typeface="Oswald"/>
              <a:buNone/>
            </a:pPr>
            <a:r>
              <a:rPr b="1" i="0" lang="en-US" sz="5500" u="none" cap="none" strike="noStrike">
                <a:solidFill>
                  <a:srgbClr val="0B1C6B"/>
                </a:solidFill>
                <a:latin typeface="Oswald"/>
                <a:ea typeface="Oswald"/>
                <a:cs typeface="Oswald"/>
                <a:sym typeface="Oswald"/>
              </a:rPr>
              <a:t>KOHVIPAUS JA VÕRGUSTUMINE</a:t>
            </a:r>
            <a:endParaRPr b="0" i="0" sz="5500" u="none" cap="none" strike="noStrike">
              <a:solidFill>
                <a:schemeClr val="dk1"/>
              </a:solidFill>
              <a:latin typeface="Calibri"/>
              <a:ea typeface="Calibri"/>
              <a:cs typeface="Calibri"/>
              <a:sym typeface="Calibri"/>
            </a:endParaRPr>
          </a:p>
        </p:txBody>
      </p:sp>
      <p:sp>
        <p:nvSpPr>
          <p:cNvPr id="175" name="Google Shape;175;p9"/>
          <p:cNvSpPr/>
          <p:nvPr/>
        </p:nvSpPr>
        <p:spPr>
          <a:xfrm>
            <a:off x="812800" y="2336800"/>
            <a:ext cx="3499445" cy="5080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9"/>
          <p:cNvSpPr/>
          <p:nvPr/>
        </p:nvSpPr>
        <p:spPr>
          <a:xfrm>
            <a:off x="1041400" y="2413000"/>
            <a:ext cx="3133513" cy="381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2000"/>
              <a:buFont typeface="Oswald"/>
              <a:buNone/>
            </a:pPr>
            <a:r>
              <a:rPr b="1" i="0" lang="en-US" sz="2000" u="none" cap="none" strike="noStrike">
                <a:solidFill>
                  <a:srgbClr val="0B1C6B"/>
                </a:solidFill>
                <a:latin typeface="Oswald"/>
                <a:ea typeface="Oswald"/>
                <a:cs typeface="Oswald"/>
                <a:sym typeface="Oswald"/>
              </a:rPr>
              <a:t>12:15 ALGAB MAAILMAKOHVIK</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C6B"/>
        </a:solidFill>
      </p:bgPr>
    </p:bg>
    <p:spTree>
      <p:nvGrpSpPr>
        <p:cNvPr id="181" name="Shape 181"/>
        <p:cNvGrpSpPr/>
        <p:nvPr/>
      </p:nvGrpSpPr>
      <p:grpSpPr>
        <a:xfrm>
          <a:off x="0" y="0"/>
          <a:ext cx="0" cy="0"/>
          <a:chOff x="0" y="0"/>
          <a:chExt cx="0" cy="0"/>
        </a:xfrm>
      </p:grpSpPr>
      <p:sp>
        <p:nvSpPr>
          <p:cNvPr id="182" name="Google Shape;182;p10"/>
          <p:cNvSpPr/>
          <p:nvPr/>
        </p:nvSpPr>
        <p:spPr>
          <a:xfrm rot="-90000">
            <a:off x="812750" y="1781178"/>
            <a:ext cx="25844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0"/>
          <p:cNvSpPr/>
          <p:nvPr/>
        </p:nvSpPr>
        <p:spPr>
          <a:xfrm rot="-90000">
            <a:off x="939905" y="1818359"/>
            <a:ext cx="2400364"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12:15–13:15 · MAAILMAKOHVIK</a:t>
            </a:r>
            <a:endParaRPr b="0" i="0" sz="1400" u="none" cap="none" strike="noStrike">
              <a:solidFill>
                <a:schemeClr val="dk1"/>
              </a:solidFill>
              <a:latin typeface="Calibri"/>
              <a:ea typeface="Calibri"/>
              <a:cs typeface="Calibri"/>
              <a:sym typeface="Calibri"/>
            </a:endParaRPr>
          </a:p>
        </p:txBody>
      </p:sp>
      <p:sp>
        <p:nvSpPr>
          <p:cNvPr id="184" name="Google Shape;184;p10"/>
          <p:cNvSpPr/>
          <p:nvPr/>
        </p:nvSpPr>
        <p:spPr>
          <a:xfrm rot="-90000">
            <a:off x="812800" y="2371725"/>
            <a:ext cx="10566400" cy="1168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0"/>
          <p:cNvSpPr/>
          <p:nvPr/>
        </p:nvSpPr>
        <p:spPr>
          <a:xfrm rot="-90000">
            <a:off x="1015948" y="2431237"/>
            <a:ext cx="10464800" cy="1041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KOGUKONDADE SÄILENÕTKUS JA TURVALISUS KRIISIDE AJAL</a:t>
            </a:r>
            <a:endParaRPr b="0" i="0" sz="3600" u="none" cap="none" strike="noStrike">
              <a:solidFill>
                <a:schemeClr val="dk1"/>
              </a:solidFill>
              <a:latin typeface="Calibri"/>
              <a:ea typeface="Calibri"/>
              <a:cs typeface="Calibri"/>
              <a:sym typeface="Calibri"/>
            </a:endParaRPr>
          </a:p>
        </p:txBody>
      </p:sp>
      <p:sp>
        <p:nvSpPr>
          <p:cNvPr id="186" name="Google Shape;186;p10"/>
          <p:cNvSpPr/>
          <p:nvPr/>
        </p:nvSpPr>
        <p:spPr>
          <a:xfrm>
            <a:off x="812800" y="3794125"/>
            <a:ext cx="9810750" cy="774700"/>
          </a:xfrm>
          <a:prstGeom prst="rect">
            <a:avLst/>
          </a:prstGeom>
          <a:noFill/>
          <a:ln>
            <a:noFill/>
          </a:ln>
        </p:spPr>
        <p:txBody>
          <a:bodyPr anchorCtr="0" anchor="t" bIns="0" lIns="0" spcFirstLastPara="1" rIns="0" wrap="square" tIns="0">
            <a:normAutofit/>
          </a:bodyPr>
          <a:lstStyle/>
          <a:p>
            <a:pPr indent="0" lvl="0" marL="0" marR="0" rtl="0" algn="l">
              <a:lnSpc>
                <a:spcPct val="135000"/>
              </a:lnSpc>
              <a:spcBef>
                <a:spcPts val="0"/>
              </a:spcBef>
              <a:spcAft>
                <a:spcPts val="0"/>
              </a:spcAft>
              <a:buClr>
                <a:srgbClr val="FBFCFE"/>
              </a:buClr>
              <a:buSzPts val="2200"/>
              <a:buFont typeface="Barlow"/>
              <a:buNone/>
            </a:pPr>
            <a:r>
              <a:rPr b="0" i="1" lang="en-US" sz="2200" u="none" cap="none" strike="noStrike">
                <a:solidFill>
                  <a:srgbClr val="FBFCFE"/>
                </a:solidFill>
                <a:latin typeface="Barlow"/>
                <a:ea typeface="Barlow"/>
                <a:cs typeface="Barlow"/>
                <a:sym typeface="Barlow"/>
              </a:rPr>
              <a:t>„Tahame aru saada, mis praegu päriselt ei tööta, mida inimesed ja kogukonnad vajavad ning mida saaks riik, kohalik omavalitsus ja vabaühendused teha teisiti.“</a:t>
            </a:r>
            <a:endParaRPr b="0" i="0" sz="2200" u="none" cap="none" strike="noStrike">
              <a:solidFill>
                <a:schemeClr val="dk1"/>
              </a:solidFill>
              <a:latin typeface="Calibri"/>
              <a:ea typeface="Calibri"/>
              <a:cs typeface="Calibri"/>
              <a:sym typeface="Calibri"/>
            </a:endParaRPr>
          </a:p>
        </p:txBody>
      </p:sp>
      <p:sp>
        <p:nvSpPr>
          <p:cNvPr id="187" name="Google Shape;187;p10"/>
          <p:cNvSpPr/>
          <p:nvPr/>
        </p:nvSpPr>
        <p:spPr>
          <a:xfrm>
            <a:off x="812800" y="4797425"/>
            <a:ext cx="10883392"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C9DBF5"/>
              </a:buClr>
              <a:buSzPts val="1600"/>
              <a:buFont typeface="Barlow"/>
              <a:buNone/>
            </a:pPr>
            <a:r>
              <a:rPr b="0" i="0" lang="en-US" sz="1600" u="none" cap="none" strike="noStrike">
                <a:solidFill>
                  <a:srgbClr val="C9DBF5"/>
                </a:solidFill>
                <a:latin typeface="Barlow"/>
                <a:ea typeface="Barlow"/>
                <a:cs typeface="Barlow"/>
                <a:sym typeface="Barlow"/>
              </a:rPr>
              <a:t>Eesmärk ei ole leida ideaalset lahendust, vaid koguda praktilisi tähelepanekuid ja ettepanekuid.</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192" name="Shape 192"/>
        <p:cNvGrpSpPr/>
        <p:nvPr/>
      </p:nvGrpSpPr>
      <p:grpSpPr>
        <a:xfrm>
          <a:off x="0" y="0"/>
          <a:ext cx="0" cy="0"/>
          <a:chOff x="0" y="0"/>
          <a:chExt cx="0" cy="0"/>
        </a:xfrm>
      </p:grpSpPr>
      <p:sp>
        <p:nvSpPr>
          <p:cNvPr id="193" name="Google Shape;193;p11"/>
          <p:cNvSpPr/>
          <p:nvPr/>
        </p:nvSpPr>
        <p:spPr>
          <a:xfrm rot="-90000">
            <a:off x="813644" y="812822"/>
            <a:ext cx="32512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p:nvPr/>
        </p:nvSpPr>
        <p:spPr>
          <a:xfrm rot="-90000">
            <a:off x="940794" y="849740"/>
            <a:ext cx="3087116"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MAAILMAKOHVIK · NELI ARUTELULAUDA</a:t>
            </a:r>
            <a:endParaRPr b="0" i="0" sz="1400" u="none" cap="none" strike="noStrike">
              <a:solidFill>
                <a:schemeClr val="dk1"/>
              </a:solidFill>
              <a:latin typeface="Calibri"/>
              <a:ea typeface="Calibri"/>
              <a:cs typeface="Calibri"/>
              <a:sym typeface="Calibri"/>
            </a:endParaRPr>
          </a:p>
        </p:txBody>
      </p:sp>
      <p:sp>
        <p:nvSpPr>
          <p:cNvPr id="195" name="Google Shape;195;p11"/>
          <p:cNvSpPr/>
          <p:nvPr/>
        </p:nvSpPr>
        <p:spPr>
          <a:xfrm rot="-90000">
            <a:off x="811609" y="1276341"/>
            <a:ext cx="90170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rot="-89962">
            <a:off x="1014758" y="1330882"/>
            <a:ext cx="9298384" cy="533286"/>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VALI </a:t>
            </a:r>
            <a:r>
              <a:rPr b="1" lang="en-US" sz="3600">
                <a:solidFill>
                  <a:srgbClr val="0B1C6B"/>
                </a:solidFill>
                <a:latin typeface="Oswald"/>
                <a:ea typeface="Oswald"/>
                <a:cs typeface="Oswald"/>
                <a:sym typeface="Oswald"/>
              </a:rPr>
              <a:t>TEEMA</a:t>
            </a:r>
            <a:r>
              <a:rPr b="1" i="0" lang="en-US" sz="3600" u="none" cap="none" strike="noStrike">
                <a:solidFill>
                  <a:srgbClr val="0B1C6B"/>
                </a:solidFill>
                <a:latin typeface="Oswald"/>
                <a:ea typeface="Oswald"/>
                <a:cs typeface="Oswald"/>
                <a:sym typeface="Oswald"/>
              </a:rPr>
              <a:t>, MIS SIND KÕIGE ROHKEM KÕNETAB</a:t>
            </a:r>
            <a:endParaRPr b="0" i="0" sz="3600" u="none" cap="none" strike="noStrike">
              <a:solidFill>
                <a:schemeClr val="dk1"/>
              </a:solidFill>
              <a:latin typeface="Calibri"/>
              <a:ea typeface="Calibri"/>
              <a:cs typeface="Calibri"/>
              <a:sym typeface="Calibri"/>
            </a:endParaRPr>
          </a:p>
        </p:txBody>
      </p:sp>
      <p:sp>
        <p:nvSpPr>
          <p:cNvPr id="197" name="Google Shape;197;p11"/>
          <p:cNvSpPr/>
          <p:nvPr/>
        </p:nvSpPr>
        <p:spPr>
          <a:xfrm>
            <a:off x="812800" y="2241550"/>
            <a:ext cx="2527300" cy="2940050"/>
          </a:xfrm>
          <a:prstGeom prst="roundRect">
            <a:avLst>
              <a:gd fmla="val 7035"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1"/>
          <p:cNvSpPr/>
          <p:nvPr/>
        </p:nvSpPr>
        <p:spPr>
          <a:xfrm>
            <a:off x="1041400" y="2444750"/>
            <a:ext cx="2132203"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1</a:t>
            </a:r>
            <a:endParaRPr b="0" i="0" sz="3600" u="none" cap="none" strike="noStrike">
              <a:solidFill>
                <a:schemeClr val="dk1"/>
              </a:solidFill>
              <a:latin typeface="Calibri"/>
              <a:ea typeface="Calibri"/>
              <a:cs typeface="Calibri"/>
              <a:sym typeface="Calibri"/>
            </a:endParaRPr>
          </a:p>
        </p:txBody>
      </p:sp>
      <p:sp>
        <p:nvSpPr>
          <p:cNvPr id="199" name="Google Shape;199;p11"/>
          <p:cNvSpPr/>
          <p:nvPr/>
        </p:nvSpPr>
        <p:spPr>
          <a:xfrm>
            <a:off x="1041400" y="3003550"/>
            <a:ext cx="2132203" cy="508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Oswald"/>
              <a:buNone/>
            </a:pPr>
            <a:r>
              <a:rPr b="1" i="0" lang="en-US" sz="1600" u="none" cap="none" strike="noStrike">
                <a:solidFill>
                  <a:srgbClr val="0B1C6B"/>
                </a:solidFill>
                <a:latin typeface="Oswald"/>
                <a:ea typeface="Oswald"/>
                <a:cs typeface="Oswald"/>
                <a:sym typeface="Oswald"/>
              </a:rPr>
              <a:t>INIMENE JA TEMA LÄHEDASED</a:t>
            </a:r>
            <a:endParaRPr b="0" i="0" sz="1600" u="none" cap="none" strike="noStrike">
              <a:solidFill>
                <a:schemeClr val="dk1"/>
              </a:solidFill>
              <a:latin typeface="Calibri"/>
              <a:ea typeface="Calibri"/>
              <a:cs typeface="Calibri"/>
              <a:sym typeface="Calibri"/>
            </a:endParaRPr>
          </a:p>
        </p:txBody>
      </p:sp>
      <p:sp>
        <p:nvSpPr>
          <p:cNvPr id="200" name="Google Shape;200;p11"/>
          <p:cNvSpPr/>
          <p:nvPr/>
        </p:nvSpPr>
        <p:spPr>
          <a:xfrm>
            <a:off x="1041400" y="358775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Kas inimene teab, mida kriisi korral teha?</a:t>
            </a:r>
            <a:endParaRPr b="0" i="0" sz="1200" u="none" cap="none" strike="noStrike">
              <a:solidFill>
                <a:schemeClr val="dk1"/>
              </a:solidFill>
              <a:latin typeface="Calibri"/>
              <a:ea typeface="Calibri"/>
              <a:cs typeface="Calibri"/>
              <a:sym typeface="Calibri"/>
            </a:endParaRPr>
          </a:p>
        </p:txBody>
      </p:sp>
      <p:sp>
        <p:nvSpPr>
          <p:cNvPr id="201" name="Google Shape;201;p11"/>
          <p:cNvSpPr/>
          <p:nvPr/>
        </p:nvSpPr>
        <p:spPr>
          <a:xfrm>
            <a:off x="1041400" y="410845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Kuidas jõuda nendeni, kes ametlikke kanaleid ei jälgi?</a:t>
            </a:r>
            <a:endParaRPr b="0" i="0" sz="1200" u="none" cap="none" strike="noStrike">
              <a:solidFill>
                <a:schemeClr val="dk1"/>
              </a:solidFill>
              <a:latin typeface="Calibri"/>
              <a:ea typeface="Calibri"/>
              <a:cs typeface="Calibri"/>
              <a:sym typeface="Calibri"/>
            </a:endParaRPr>
          </a:p>
        </p:txBody>
      </p:sp>
      <p:sp>
        <p:nvSpPr>
          <p:cNvPr id="202" name="Google Shape;202;p11"/>
          <p:cNvSpPr/>
          <p:nvPr/>
        </p:nvSpPr>
        <p:spPr>
          <a:xfrm>
            <a:off x="3492500" y="2241550"/>
            <a:ext cx="2527300" cy="2940050"/>
          </a:xfrm>
          <a:prstGeom prst="roundRect">
            <a:avLst>
              <a:gd fmla="val 7035"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3721100" y="2444750"/>
            <a:ext cx="2132203"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2</a:t>
            </a:r>
            <a:endParaRPr b="0" i="0" sz="3600" u="none" cap="none" strike="noStrike">
              <a:solidFill>
                <a:schemeClr val="dk1"/>
              </a:solidFill>
              <a:latin typeface="Calibri"/>
              <a:ea typeface="Calibri"/>
              <a:cs typeface="Calibri"/>
              <a:sym typeface="Calibri"/>
            </a:endParaRPr>
          </a:p>
        </p:txBody>
      </p:sp>
      <p:sp>
        <p:nvSpPr>
          <p:cNvPr id="204" name="Google Shape;204;p11"/>
          <p:cNvSpPr/>
          <p:nvPr/>
        </p:nvSpPr>
        <p:spPr>
          <a:xfrm>
            <a:off x="3721100" y="3003550"/>
            <a:ext cx="213220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Oswald"/>
              <a:buNone/>
            </a:pPr>
            <a:r>
              <a:rPr b="1" i="0" lang="en-US" sz="1600" u="none" cap="none" strike="noStrike">
                <a:solidFill>
                  <a:srgbClr val="0B1C6B"/>
                </a:solidFill>
                <a:latin typeface="Oswald"/>
                <a:ea typeface="Oswald"/>
                <a:cs typeface="Oswald"/>
                <a:sym typeface="Oswald"/>
              </a:rPr>
              <a:t>KOGUKOND</a:t>
            </a:r>
            <a:endParaRPr b="0" i="0" sz="1600" u="none" cap="none" strike="noStrike">
              <a:solidFill>
                <a:schemeClr val="dk1"/>
              </a:solidFill>
              <a:latin typeface="Calibri"/>
              <a:ea typeface="Calibri"/>
              <a:cs typeface="Calibri"/>
              <a:sym typeface="Calibri"/>
            </a:endParaRPr>
          </a:p>
        </p:txBody>
      </p:sp>
      <p:sp>
        <p:nvSpPr>
          <p:cNvPr id="205" name="Google Shape;205;p11"/>
          <p:cNvSpPr/>
          <p:nvPr/>
        </p:nvSpPr>
        <p:spPr>
          <a:xfrm>
            <a:off x="3721100" y="334645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Kellele oma kogukonnas kriisi korral toetuda?</a:t>
            </a:r>
            <a:endParaRPr b="0" i="0" sz="1200" u="none" cap="none" strike="noStrike">
              <a:solidFill>
                <a:schemeClr val="dk1"/>
              </a:solidFill>
              <a:latin typeface="Calibri"/>
              <a:ea typeface="Calibri"/>
              <a:cs typeface="Calibri"/>
              <a:sym typeface="Calibri"/>
            </a:endParaRPr>
          </a:p>
        </p:txBody>
      </p:sp>
      <p:sp>
        <p:nvSpPr>
          <p:cNvPr id="206" name="Google Shape;206;p11"/>
          <p:cNvSpPr/>
          <p:nvPr/>
        </p:nvSpPr>
        <p:spPr>
          <a:xfrm>
            <a:off x="3721100" y="386715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Millist tuge vajavad kogukonnad KOVilt?</a:t>
            </a:r>
            <a:endParaRPr b="0" i="0" sz="1200" u="none" cap="none" strike="noStrike">
              <a:solidFill>
                <a:schemeClr val="dk1"/>
              </a:solidFill>
              <a:latin typeface="Calibri"/>
              <a:ea typeface="Calibri"/>
              <a:cs typeface="Calibri"/>
              <a:sym typeface="Calibri"/>
            </a:endParaRPr>
          </a:p>
        </p:txBody>
      </p:sp>
      <p:sp>
        <p:nvSpPr>
          <p:cNvPr id="207" name="Google Shape;207;p11"/>
          <p:cNvSpPr/>
          <p:nvPr/>
        </p:nvSpPr>
        <p:spPr>
          <a:xfrm>
            <a:off x="6172200" y="2241550"/>
            <a:ext cx="2527300" cy="2940050"/>
          </a:xfrm>
          <a:prstGeom prst="roundRect">
            <a:avLst>
              <a:gd fmla="val 7035"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1"/>
          <p:cNvSpPr/>
          <p:nvPr/>
        </p:nvSpPr>
        <p:spPr>
          <a:xfrm>
            <a:off x="6400800" y="2444750"/>
            <a:ext cx="2132203"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3</a:t>
            </a:r>
            <a:endParaRPr b="0" i="0" sz="3600" u="none" cap="none" strike="noStrike">
              <a:solidFill>
                <a:schemeClr val="dk1"/>
              </a:solidFill>
              <a:latin typeface="Calibri"/>
              <a:ea typeface="Calibri"/>
              <a:cs typeface="Calibri"/>
              <a:sym typeface="Calibri"/>
            </a:endParaRPr>
          </a:p>
        </p:txBody>
      </p:sp>
      <p:sp>
        <p:nvSpPr>
          <p:cNvPr id="209" name="Google Shape;209;p11"/>
          <p:cNvSpPr/>
          <p:nvPr/>
        </p:nvSpPr>
        <p:spPr>
          <a:xfrm>
            <a:off x="6400800" y="3003550"/>
            <a:ext cx="2132203" cy="749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Oswald"/>
              <a:buNone/>
            </a:pPr>
            <a:r>
              <a:rPr b="1" i="0" lang="en-US" sz="1600" u="none" cap="none" strike="noStrike">
                <a:solidFill>
                  <a:srgbClr val="0B1C6B"/>
                </a:solidFill>
                <a:latin typeface="Oswald"/>
                <a:ea typeface="Oswald"/>
                <a:cs typeface="Oswald"/>
                <a:sym typeface="Oswald"/>
              </a:rPr>
              <a:t>VABAÜHENDUSED JA KOHALIKUD EESTVEDAJAD</a:t>
            </a:r>
            <a:endParaRPr b="0" i="0" sz="1600" u="none" cap="none" strike="noStrike">
              <a:solidFill>
                <a:schemeClr val="dk1"/>
              </a:solidFill>
              <a:latin typeface="Calibri"/>
              <a:ea typeface="Calibri"/>
              <a:cs typeface="Calibri"/>
              <a:sym typeface="Calibri"/>
            </a:endParaRPr>
          </a:p>
        </p:txBody>
      </p:sp>
      <p:sp>
        <p:nvSpPr>
          <p:cNvPr id="210" name="Google Shape;210;p11"/>
          <p:cNvSpPr/>
          <p:nvPr/>
        </p:nvSpPr>
        <p:spPr>
          <a:xfrm>
            <a:off x="6400800" y="382905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Millist rolli saavad vabaühendused kriisis täita?</a:t>
            </a:r>
            <a:endParaRPr b="0" i="0" sz="1200" u="none" cap="none" strike="noStrike">
              <a:solidFill>
                <a:schemeClr val="dk1"/>
              </a:solidFill>
              <a:latin typeface="Calibri"/>
              <a:ea typeface="Calibri"/>
              <a:cs typeface="Calibri"/>
              <a:sym typeface="Calibri"/>
            </a:endParaRPr>
          </a:p>
        </p:txBody>
      </p:sp>
      <p:sp>
        <p:nvSpPr>
          <p:cNvPr id="211" name="Google Shape;211;p11"/>
          <p:cNvSpPr/>
          <p:nvPr/>
        </p:nvSpPr>
        <p:spPr>
          <a:xfrm>
            <a:off x="6400800" y="434975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Kuidas saaksid riik ja KOV neid paremini kaasata?</a:t>
            </a:r>
            <a:endParaRPr b="0" i="0" sz="1200" u="none" cap="none" strike="noStrike">
              <a:solidFill>
                <a:schemeClr val="dk1"/>
              </a:solidFill>
              <a:latin typeface="Calibri"/>
              <a:ea typeface="Calibri"/>
              <a:cs typeface="Calibri"/>
              <a:sym typeface="Calibri"/>
            </a:endParaRPr>
          </a:p>
        </p:txBody>
      </p:sp>
      <p:sp>
        <p:nvSpPr>
          <p:cNvPr id="212" name="Google Shape;212;p11"/>
          <p:cNvSpPr/>
          <p:nvPr/>
        </p:nvSpPr>
        <p:spPr>
          <a:xfrm>
            <a:off x="8851900" y="2241550"/>
            <a:ext cx="2527300" cy="2940050"/>
          </a:xfrm>
          <a:prstGeom prst="roundRect">
            <a:avLst>
              <a:gd fmla="val 7035"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a:off x="9080500" y="2444750"/>
            <a:ext cx="2132203"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4</a:t>
            </a:r>
            <a:endParaRPr b="0" i="0" sz="3600" u="none" cap="none" strike="noStrike">
              <a:solidFill>
                <a:schemeClr val="dk1"/>
              </a:solidFill>
              <a:latin typeface="Calibri"/>
              <a:ea typeface="Calibri"/>
              <a:cs typeface="Calibri"/>
              <a:sym typeface="Calibri"/>
            </a:endParaRPr>
          </a:p>
        </p:txBody>
      </p:sp>
      <p:sp>
        <p:nvSpPr>
          <p:cNvPr id="214" name="Google Shape;214;p11"/>
          <p:cNvSpPr/>
          <p:nvPr/>
        </p:nvSpPr>
        <p:spPr>
          <a:xfrm>
            <a:off x="9080500" y="3003550"/>
            <a:ext cx="2132203" cy="749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Oswald"/>
              <a:buNone/>
            </a:pPr>
            <a:r>
              <a:rPr b="1" i="0" lang="en-US" sz="1600" u="none" cap="none" strike="noStrike">
                <a:solidFill>
                  <a:srgbClr val="0B1C6B"/>
                </a:solidFill>
                <a:latin typeface="Oswald"/>
                <a:ea typeface="Oswald"/>
                <a:cs typeface="Oswald"/>
                <a:sym typeface="Oswald"/>
              </a:rPr>
              <a:t>INFO JA KOMMUNIKATSIOON KRIISIS</a:t>
            </a:r>
            <a:endParaRPr b="0" i="0" sz="1600" u="none" cap="none" strike="noStrike">
              <a:solidFill>
                <a:schemeClr val="dk1"/>
              </a:solidFill>
              <a:latin typeface="Calibri"/>
              <a:ea typeface="Calibri"/>
              <a:cs typeface="Calibri"/>
              <a:sym typeface="Calibri"/>
            </a:endParaRPr>
          </a:p>
        </p:txBody>
      </p:sp>
      <p:sp>
        <p:nvSpPr>
          <p:cNvPr id="215" name="Google Shape;215;p11"/>
          <p:cNvSpPr/>
          <p:nvPr/>
        </p:nvSpPr>
        <p:spPr>
          <a:xfrm>
            <a:off x="9080500" y="3829050"/>
            <a:ext cx="2132203" cy="654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Milliseid kanaleid inimesed päriselt kasutavad ja usaldavad?</a:t>
            </a:r>
            <a:endParaRPr b="0" i="0" sz="1200" u="none" cap="none" strike="noStrike">
              <a:solidFill>
                <a:schemeClr val="dk1"/>
              </a:solidFill>
              <a:latin typeface="Calibri"/>
              <a:ea typeface="Calibri"/>
              <a:cs typeface="Calibri"/>
              <a:sym typeface="Calibri"/>
            </a:endParaRPr>
          </a:p>
        </p:txBody>
      </p:sp>
      <p:sp>
        <p:nvSpPr>
          <p:cNvPr id="216" name="Google Shape;216;p11"/>
          <p:cNvSpPr/>
          <p:nvPr/>
        </p:nvSpPr>
        <p:spPr>
          <a:xfrm>
            <a:off x="9080500" y="4559300"/>
            <a:ext cx="2132203" cy="4445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200"/>
              <a:buFont typeface="Barlow"/>
              <a:buNone/>
            </a:pPr>
            <a:r>
              <a:rPr b="0" i="0" lang="en-US" sz="1200" u="none" cap="none" strike="noStrike">
                <a:solidFill>
                  <a:srgbClr val="34427A"/>
                </a:solidFill>
                <a:latin typeface="Barlow"/>
                <a:ea typeface="Barlow"/>
                <a:cs typeface="Barlow"/>
                <a:sym typeface="Barlow"/>
              </a:rPr>
              <a:t>Kuidas jõuda erineva keele- ja infovajadusega inimesteni?</a:t>
            </a:r>
            <a:endParaRPr b="0" i="0" sz="1200" u="none" cap="none" strike="noStrike">
              <a:solidFill>
                <a:schemeClr val="dk1"/>
              </a:solidFill>
              <a:latin typeface="Calibri"/>
              <a:ea typeface="Calibri"/>
              <a:cs typeface="Calibri"/>
              <a:sym typeface="Calibri"/>
            </a:endParaRPr>
          </a:p>
        </p:txBody>
      </p:sp>
      <p:sp>
        <p:nvSpPr>
          <p:cNvPr id="217" name="Google Shape;217;p11"/>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223" name="Shape 223"/>
        <p:cNvGrpSpPr/>
        <p:nvPr/>
      </p:nvGrpSpPr>
      <p:grpSpPr>
        <a:xfrm>
          <a:off x="0" y="0"/>
          <a:ext cx="0" cy="0"/>
          <a:chOff x="0" y="0"/>
          <a:chExt cx="0" cy="0"/>
        </a:xfrm>
      </p:grpSpPr>
      <p:sp>
        <p:nvSpPr>
          <p:cNvPr id="224" name="Google Shape;224;p12"/>
          <p:cNvSpPr/>
          <p:nvPr/>
        </p:nvSpPr>
        <p:spPr>
          <a:xfrm rot="-90000">
            <a:off x="812006" y="812819"/>
            <a:ext cx="23622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2"/>
          <p:cNvSpPr/>
          <p:nvPr/>
        </p:nvSpPr>
        <p:spPr>
          <a:xfrm rot="-90000">
            <a:off x="939162" y="850090"/>
            <a:ext cx="2171446"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MAAILMAKOHVIK · TÖÖKÄIK</a:t>
            </a:r>
            <a:endParaRPr b="0" i="0" sz="1400" u="none" cap="none" strike="noStrike">
              <a:solidFill>
                <a:schemeClr val="dk1"/>
              </a:solidFill>
              <a:latin typeface="Calibri"/>
              <a:ea typeface="Calibri"/>
              <a:cs typeface="Calibri"/>
              <a:sym typeface="Calibri"/>
            </a:endParaRPr>
          </a:p>
        </p:txBody>
      </p:sp>
      <p:sp>
        <p:nvSpPr>
          <p:cNvPr id="226" name="Google Shape;226;p12"/>
          <p:cNvSpPr/>
          <p:nvPr/>
        </p:nvSpPr>
        <p:spPr>
          <a:xfrm rot="-90000">
            <a:off x="812602" y="1276356"/>
            <a:ext cx="480695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2"/>
          <p:cNvSpPr/>
          <p:nvPr/>
        </p:nvSpPr>
        <p:spPr>
          <a:xfrm rot="-90000">
            <a:off x="1015779" y="1338127"/>
            <a:ext cx="4532567"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ÜKS TUND, NELI SAMMU</a:t>
            </a:r>
            <a:endParaRPr b="0" i="0" sz="3600" u="none" cap="none" strike="noStrike">
              <a:solidFill>
                <a:schemeClr val="dk1"/>
              </a:solidFill>
              <a:latin typeface="Calibri"/>
              <a:ea typeface="Calibri"/>
              <a:cs typeface="Calibri"/>
              <a:sym typeface="Calibri"/>
            </a:endParaRPr>
          </a:p>
        </p:txBody>
      </p:sp>
      <p:sp>
        <p:nvSpPr>
          <p:cNvPr id="228" name="Google Shape;228;p12"/>
          <p:cNvSpPr/>
          <p:nvPr/>
        </p:nvSpPr>
        <p:spPr>
          <a:xfrm>
            <a:off x="812800" y="2241550"/>
            <a:ext cx="2527300" cy="1562100"/>
          </a:xfrm>
          <a:prstGeom prst="roundRect">
            <a:avLst>
              <a:gd fmla="val 11382"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2"/>
          <p:cNvSpPr/>
          <p:nvPr/>
        </p:nvSpPr>
        <p:spPr>
          <a:xfrm>
            <a:off x="1041400" y="2444750"/>
            <a:ext cx="2132203"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12:20–12:45</a:t>
            </a:r>
            <a:endParaRPr b="0" i="0" sz="1500" u="none" cap="none" strike="noStrike">
              <a:solidFill>
                <a:schemeClr val="dk1"/>
              </a:solidFill>
              <a:latin typeface="Calibri"/>
              <a:ea typeface="Calibri"/>
              <a:cs typeface="Calibri"/>
              <a:sym typeface="Calibri"/>
            </a:endParaRPr>
          </a:p>
        </p:txBody>
      </p:sp>
      <p:sp>
        <p:nvSpPr>
          <p:cNvPr id="230" name="Google Shape;230;p12"/>
          <p:cNvSpPr/>
          <p:nvPr/>
        </p:nvSpPr>
        <p:spPr>
          <a:xfrm>
            <a:off x="1041400" y="2787650"/>
            <a:ext cx="2132203"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ARUTELU LAUDADES</a:t>
            </a:r>
            <a:endParaRPr b="0" i="0" sz="1700" u="none" cap="none" strike="noStrike">
              <a:solidFill>
                <a:schemeClr val="dk1"/>
              </a:solidFill>
              <a:latin typeface="Calibri"/>
              <a:ea typeface="Calibri"/>
              <a:cs typeface="Calibri"/>
              <a:sym typeface="Calibri"/>
            </a:endParaRPr>
          </a:p>
        </p:txBody>
      </p:sp>
      <p:sp>
        <p:nvSpPr>
          <p:cNvPr id="231" name="Google Shape;231;p12"/>
          <p:cNvSpPr/>
          <p:nvPr/>
        </p:nvSpPr>
        <p:spPr>
          <a:xfrm>
            <a:off x="1041400" y="3117850"/>
            <a:ext cx="2132203"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25 min · lauajuht valib küsimused</a:t>
            </a:r>
            <a:endParaRPr b="0" i="0" sz="1300" u="none" cap="none" strike="noStrike">
              <a:solidFill>
                <a:schemeClr val="dk1"/>
              </a:solidFill>
              <a:latin typeface="Calibri"/>
              <a:ea typeface="Calibri"/>
              <a:cs typeface="Calibri"/>
              <a:sym typeface="Calibri"/>
            </a:endParaRPr>
          </a:p>
        </p:txBody>
      </p:sp>
      <p:sp>
        <p:nvSpPr>
          <p:cNvPr id="232" name="Google Shape;232;p12"/>
          <p:cNvSpPr/>
          <p:nvPr/>
        </p:nvSpPr>
        <p:spPr>
          <a:xfrm>
            <a:off x="3492500" y="2241550"/>
            <a:ext cx="2527300" cy="1562100"/>
          </a:xfrm>
          <a:prstGeom prst="roundRect">
            <a:avLst>
              <a:gd fmla="val 11382"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2"/>
          <p:cNvSpPr/>
          <p:nvPr/>
        </p:nvSpPr>
        <p:spPr>
          <a:xfrm>
            <a:off x="3721100" y="2444750"/>
            <a:ext cx="2132203"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12:45–12:55</a:t>
            </a:r>
            <a:endParaRPr b="0" i="0" sz="1500" u="none" cap="none" strike="noStrike">
              <a:solidFill>
                <a:schemeClr val="dk1"/>
              </a:solidFill>
              <a:latin typeface="Calibri"/>
              <a:ea typeface="Calibri"/>
              <a:cs typeface="Calibri"/>
              <a:sym typeface="Calibri"/>
            </a:endParaRPr>
          </a:p>
        </p:txBody>
      </p:sp>
      <p:sp>
        <p:nvSpPr>
          <p:cNvPr id="234" name="Google Shape;234;p12"/>
          <p:cNvSpPr/>
          <p:nvPr/>
        </p:nvSpPr>
        <p:spPr>
          <a:xfrm>
            <a:off x="3721100" y="2787650"/>
            <a:ext cx="2132203" cy="533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PROBLEEM → LAHENDUS → KELLELE</a:t>
            </a:r>
            <a:endParaRPr b="0" i="0" sz="1700" u="none" cap="none" strike="noStrike">
              <a:solidFill>
                <a:schemeClr val="dk1"/>
              </a:solidFill>
              <a:latin typeface="Calibri"/>
              <a:ea typeface="Calibri"/>
              <a:cs typeface="Calibri"/>
              <a:sym typeface="Calibri"/>
            </a:endParaRPr>
          </a:p>
        </p:txBody>
      </p:sp>
      <p:sp>
        <p:nvSpPr>
          <p:cNvPr id="235" name="Google Shape;235;p12"/>
          <p:cNvSpPr/>
          <p:nvPr/>
        </p:nvSpPr>
        <p:spPr>
          <a:xfrm>
            <a:off x="3721100" y="3371850"/>
            <a:ext cx="213220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10 min · kokkulepe töölehele</a:t>
            </a:r>
            <a:endParaRPr b="0" i="0" sz="1300" u="none" cap="none" strike="noStrike">
              <a:solidFill>
                <a:schemeClr val="dk1"/>
              </a:solidFill>
              <a:latin typeface="Calibri"/>
              <a:ea typeface="Calibri"/>
              <a:cs typeface="Calibri"/>
              <a:sym typeface="Calibri"/>
            </a:endParaRPr>
          </a:p>
        </p:txBody>
      </p:sp>
      <p:sp>
        <p:nvSpPr>
          <p:cNvPr id="236" name="Google Shape;236;p12"/>
          <p:cNvSpPr/>
          <p:nvPr/>
        </p:nvSpPr>
        <p:spPr>
          <a:xfrm>
            <a:off x="6172200" y="2241550"/>
            <a:ext cx="2527300" cy="1562100"/>
          </a:xfrm>
          <a:prstGeom prst="roundRect">
            <a:avLst>
              <a:gd fmla="val 11382"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2"/>
          <p:cNvSpPr/>
          <p:nvPr/>
        </p:nvSpPr>
        <p:spPr>
          <a:xfrm>
            <a:off x="6400800" y="2444750"/>
            <a:ext cx="2132203"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12:55–13:10</a:t>
            </a:r>
            <a:endParaRPr b="0" i="0" sz="1500" u="none" cap="none" strike="noStrike">
              <a:solidFill>
                <a:schemeClr val="dk1"/>
              </a:solidFill>
              <a:latin typeface="Calibri"/>
              <a:ea typeface="Calibri"/>
              <a:cs typeface="Calibri"/>
              <a:sym typeface="Calibri"/>
            </a:endParaRPr>
          </a:p>
        </p:txBody>
      </p:sp>
      <p:sp>
        <p:nvSpPr>
          <p:cNvPr id="238" name="Google Shape;238;p12"/>
          <p:cNvSpPr/>
          <p:nvPr/>
        </p:nvSpPr>
        <p:spPr>
          <a:xfrm>
            <a:off x="6400800" y="2787650"/>
            <a:ext cx="2132203"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TULEMUSTE JAGAMINE</a:t>
            </a:r>
            <a:endParaRPr b="0" i="0" sz="1700" u="none" cap="none" strike="noStrike">
              <a:solidFill>
                <a:schemeClr val="dk1"/>
              </a:solidFill>
              <a:latin typeface="Calibri"/>
              <a:ea typeface="Calibri"/>
              <a:cs typeface="Calibri"/>
              <a:sym typeface="Calibri"/>
            </a:endParaRPr>
          </a:p>
        </p:txBody>
      </p:sp>
      <p:sp>
        <p:nvSpPr>
          <p:cNvPr id="239" name="Google Shape;239;p12"/>
          <p:cNvSpPr/>
          <p:nvPr/>
        </p:nvSpPr>
        <p:spPr>
          <a:xfrm>
            <a:off x="6400800" y="3117850"/>
            <a:ext cx="213220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iga laud max 2 minutit</a:t>
            </a:r>
            <a:endParaRPr b="0" i="0" sz="1300" u="none" cap="none" strike="noStrike">
              <a:solidFill>
                <a:schemeClr val="dk1"/>
              </a:solidFill>
              <a:latin typeface="Calibri"/>
              <a:ea typeface="Calibri"/>
              <a:cs typeface="Calibri"/>
              <a:sym typeface="Calibri"/>
            </a:endParaRPr>
          </a:p>
        </p:txBody>
      </p:sp>
      <p:sp>
        <p:nvSpPr>
          <p:cNvPr id="240" name="Google Shape;240;p12"/>
          <p:cNvSpPr/>
          <p:nvPr/>
        </p:nvSpPr>
        <p:spPr>
          <a:xfrm>
            <a:off x="8851900" y="2241550"/>
            <a:ext cx="2527300" cy="1562100"/>
          </a:xfrm>
          <a:prstGeom prst="roundRect">
            <a:avLst>
              <a:gd fmla="val 11382"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2"/>
          <p:cNvSpPr/>
          <p:nvPr/>
        </p:nvSpPr>
        <p:spPr>
          <a:xfrm>
            <a:off x="9080500" y="2444750"/>
            <a:ext cx="2132203"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13:10–13:15</a:t>
            </a:r>
            <a:endParaRPr b="0" i="0" sz="1500" u="none" cap="none" strike="noStrike">
              <a:solidFill>
                <a:schemeClr val="dk1"/>
              </a:solidFill>
              <a:latin typeface="Calibri"/>
              <a:ea typeface="Calibri"/>
              <a:cs typeface="Calibri"/>
              <a:sym typeface="Calibri"/>
            </a:endParaRPr>
          </a:p>
        </p:txBody>
      </p:sp>
      <p:sp>
        <p:nvSpPr>
          <p:cNvPr id="242" name="Google Shape;242;p12"/>
          <p:cNvSpPr/>
          <p:nvPr/>
        </p:nvSpPr>
        <p:spPr>
          <a:xfrm>
            <a:off x="9080500" y="2787650"/>
            <a:ext cx="2132203"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KOKKUVÕTE</a:t>
            </a:r>
            <a:endParaRPr b="0" i="0" sz="1700" u="none" cap="none" strike="noStrike">
              <a:solidFill>
                <a:schemeClr val="dk1"/>
              </a:solidFill>
              <a:latin typeface="Calibri"/>
              <a:ea typeface="Calibri"/>
              <a:cs typeface="Calibri"/>
              <a:sym typeface="Calibri"/>
            </a:endParaRPr>
          </a:p>
        </p:txBody>
      </p:sp>
      <p:sp>
        <p:nvSpPr>
          <p:cNvPr id="243" name="Google Shape;243;p12"/>
          <p:cNvSpPr/>
          <p:nvPr/>
        </p:nvSpPr>
        <p:spPr>
          <a:xfrm>
            <a:off x="9080500" y="3117850"/>
            <a:ext cx="2132203"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moderaator koondab korduvad teemad</a:t>
            </a:r>
            <a:endParaRPr b="0" i="0" sz="1300" u="none" cap="none" strike="noStrike">
              <a:solidFill>
                <a:schemeClr val="dk1"/>
              </a:solidFill>
              <a:latin typeface="Calibri"/>
              <a:ea typeface="Calibri"/>
              <a:cs typeface="Calibri"/>
              <a:sym typeface="Calibri"/>
            </a:endParaRPr>
          </a:p>
        </p:txBody>
      </p:sp>
      <p:sp>
        <p:nvSpPr>
          <p:cNvPr id="244" name="Google Shape;244;p12"/>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250" name="Shape 250"/>
        <p:cNvGrpSpPr/>
        <p:nvPr/>
      </p:nvGrpSpPr>
      <p:grpSpPr>
        <a:xfrm>
          <a:off x="0" y="0"/>
          <a:ext cx="0" cy="0"/>
          <a:chOff x="0" y="0"/>
          <a:chExt cx="0" cy="0"/>
        </a:xfrm>
      </p:grpSpPr>
      <p:sp>
        <p:nvSpPr>
          <p:cNvPr id="251" name="Google Shape;251;p13"/>
          <p:cNvSpPr/>
          <p:nvPr/>
        </p:nvSpPr>
        <p:spPr>
          <a:xfrm rot="-90000">
            <a:off x="813991" y="812812"/>
            <a:ext cx="32194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3"/>
          <p:cNvSpPr/>
          <p:nvPr/>
        </p:nvSpPr>
        <p:spPr>
          <a:xfrm rot="-90000">
            <a:off x="941142" y="849744"/>
            <a:ext cx="3054414"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12:45–12:55 · PROBLEEM JA LAHENDUS</a:t>
            </a:r>
            <a:endParaRPr b="0" i="0" sz="1400" u="none" cap="none" strike="noStrike">
              <a:solidFill>
                <a:schemeClr val="dk1"/>
              </a:solidFill>
              <a:latin typeface="Calibri"/>
              <a:ea typeface="Calibri"/>
              <a:cs typeface="Calibri"/>
              <a:sym typeface="Calibri"/>
            </a:endParaRPr>
          </a:p>
        </p:txBody>
      </p:sp>
      <p:sp>
        <p:nvSpPr>
          <p:cNvPr id="253" name="Google Shape;253;p13"/>
          <p:cNvSpPr/>
          <p:nvPr/>
        </p:nvSpPr>
        <p:spPr>
          <a:xfrm rot="-90000">
            <a:off x="812651" y="1276353"/>
            <a:ext cx="76200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rot="-90056">
            <a:off x="818537" y="1303356"/>
            <a:ext cx="7650825" cy="533286"/>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IGA </a:t>
            </a:r>
            <a:r>
              <a:rPr b="1" lang="en-US" sz="3600">
                <a:solidFill>
                  <a:srgbClr val="0B1C6B"/>
                </a:solidFill>
                <a:latin typeface="Oswald"/>
                <a:ea typeface="Oswald"/>
                <a:cs typeface="Oswald"/>
                <a:sym typeface="Oswald"/>
              </a:rPr>
              <a:t>GRUPP</a:t>
            </a:r>
            <a:r>
              <a:rPr b="1" i="0" lang="en-US" sz="3600" u="none" cap="none" strike="noStrike">
                <a:solidFill>
                  <a:srgbClr val="0B1C6B"/>
                </a:solidFill>
                <a:latin typeface="Oswald"/>
                <a:ea typeface="Oswald"/>
                <a:cs typeface="Oswald"/>
                <a:sym typeface="Oswald"/>
              </a:rPr>
              <a:t> LEPIB KOKKU KOLMES ASJAS</a:t>
            </a:r>
            <a:endParaRPr b="0" i="0" sz="3600" u="none" cap="none" strike="noStrike">
              <a:solidFill>
                <a:schemeClr val="dk1"/>
              </a:solidFill>
              <a:latin typeface="Calibri"/>
              <a:ea typeface="Calibri"/>
              <a:cs typeface="Calibri"/>
              <a:sym typeface="Calibri"/>
            </a:endParaRPr>
          </a:p>
        </p:txBody>
      </p:sp>
      <p:sp>
        <p:nvSpPr>
          <p:cNvPr id="255" name="Google Shape;255;p13"/>
          <p:cNvSpPr/>
          <p:nvPr/>
        </p:nvSpPr>
        <p:spPr>
          <a:xfrm>
            <a:off x="812800" y="2241550"/>
            <a:ext cx="3403600" cy="1727200"/>
          </a:xfrm>
          <a:prstGeom prst="roundRect">
            <a:avLst>
              <a:gd fmla="val 1029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3"/>
          <p:cNvSpPr/>
          <p:nvPr/>
        </p:nvSpPr>
        <p:spPr>
          <a:xfrm>
            <a:off x="1041400" y="24447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1</a:t>
            </a:r>
            <a:endParaRPr b="0" i="0" sz="3600" u="none" cap="none" strike="noStrike">
              <a:solidFill>
                <a:schemeClr val="dk1"/>
              </a:solidFill>
              <a:latin typeface="Calibri"/>
              <a:ea typeface="Calibri"/>
              <a:cs typeface="Calibri"/>
              <a:sym typeface="Calibri"/>
            </a:endParaRPr>
          </a:p>
        </p:txBody>
      </p:sp>
      <p:sp>
        <p:nvSpPr>
          <p:cNvPr id="257" name="Google Shape;257;p13"/>
          <p:cNvSpPr/>
          <p:nvPr/>
        </p:nvSpPr>
        <p:spPr>
          <a:xfrm>
            <a:off x="1041400" y="2978150"/>
            <a:ext cx="3034792"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KÕIGE OLULISEM PROBLEEM</a:t>
            </a:r>
            <a:endParaRPr b="0" i="0" sz="1700" u="none" cap="none" strike="noStrike">
              <a:solidFill>
                <a:schemeClr val="dk1"/>
              </a:solidFill>
              <a:latin typeface="Calibri"/>
              <a:ea typeface="Calibri"/>
              <a:cs typeface="Calibri"/>
              <a:sym typeface="Calibri"/>
            </a:endParaRPr>
          </a:p>
        </p:txBody>
      </p:sp>
      <p:sp>
        <p:nvSpPr>
          <p:cNvPr id="258" name="Google Shape;258;p13"/>
          <p:cNvSpPr/>
          <p:nvPr/>
        </p:nvSpPr>
        <p:spPr>
          <a:xfrm>
            <a:off x="1041400" y="330835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Mis vajab muutmist?</a:t>
            </a:r>
            <a:endParaRPr b="0" i="0" sz="1300" u="none" cap="none" strike="noStrike">
              <a:solidFill>
                <a:schemeClr val="dk1"/>
              </a:solidFill>
              <a:latin typeface="Calibri"/>
              <a:ea typeface="Calibri"/>
              <a:cs typeface="Calibri"/>
              <a:sym typeface="Calibri"/>
            </a:endParaRPr>
          </a:p>
        </p:txBody>
      </p:sp>
      <p:sp>
        <p:nvSpPr>
          <p:cNvPr id="259" name="Google Shape;259;p13"/>
          <p:cNvSpPr/>
          <p:nvPr/>
        </p:nvSpPr>
        <p:spPr>
          <a:xfrm>
            <a:off x="4394200" y="2241550"/>
            <a:ext cx="3403600" cy="1727200"/>
          </a:xfrm>
          <a:prstGeom prst="roundRect">
            <a:avLst>
              <a:gd fmla="val 1029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4622800" y="24447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2</a:t>
            </a:r>
            <a:endParaRPr b="0" i="0" sz="3600" u="none" cap="none" strike="noStrike">
              <a:solidFill>
                <a:schemeClr val="dk1"/>
              </a:solidFill>
              <a:latin typeface="Calibri"/>
              <a:ea typeface="Calibri"/>
              <a:cs typeface="Calibri"/>
              <a:sym typeface="Calibri"/>
            </a:endParaRPr>
          </a:p>
        </p:txBody>
      </p:sp>
      <p:sp>
        <p:nvSpPr>
          <p:cNvPr id="261" name="Google Shape;261;p13"/>
          <p:cNvSpPr/>
          <p:nvPr/>
        </p:nvSpPr>
        <p:spPr>
          <a:xfrm>
            <a:off x="4622800" y="2978150"/>
            <a:ext cx="3034792"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KÕIGE PRAKTILISEM LAHENDUS</a:t>
            </a:r>
            <a:endParaRPr b="0" i="0" sz="1700" u="none" cap="none" strike="noStrike">
              <a:solidFill>
                <a:schemeClr val="dk1"/>
              </a:solidFill>
              <a:latin typeface="Calibri"/>
              <a:ea typeface="Calibri"/>
              <a:cs typeface="Calibri"/>
              <a:sym typeface="Calibri"/>
            </a:endParaRPr>
          </a:p>
        </p:txBody>
      </p:sp>
      <p:sp>
        <p:nvSpPr>
          <p:cNvPr id="262" name="Google Shape;262;p13"/>
          <p:cNvSpPr/>
          <p:nvPr/>
        </p:nvSpPr>
        <p:spPr>
          <a:xfrm>
            <a:off x="4622800" y="330835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Mida võiks teha teisiti?</a:t>
            </a:r>
            <a:endParaRPr b="0" i="0" sz="1300" u="none" cap="none" strike="noStrike">
              <a:solidFill>
                <a:schemeClr val="dk1"/>
              </a:solidFill>
              <a:latin typeface="Calibri"/>
              <a:ea typeface="Calibri"/>
              <a:cs typeface="Calibri"/>
              <a:sym typeface="Calibri"/>
            </a:endParaRPr>
          </a:p>
        </p:txBody>
      </p:sp>
      <p:sp>
        <p:nvSpPr>
          <p:cNvPr id="263" name="Google Shape;263;p13"/>
          <p:cNvSpPr/>
          <p:nvPr/>
        </p:nvSpPr>
        <p:spPr>
          <a:xfrm>
            <a:off x="7975600" y="2241550"/>
            <a:ext cx="3403600" cy="1727200"/>
          </a:xfrm>
          <a:prstGeom prst="roundRect">
            <a:avLst>
              <a:gd fmla="val 1029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3"/>
          <p:cNvSpPr/>
          <p:nvPr/>
        </p:nvSpPr>
        <p:spPr>
          <a:xfrm>
            <a:off x="8204200" y="24447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3</a:t>
            </a:r>
            <a:endParaRPr b="0" i="0" sz="3600" u="none" cap="none" strike="noStrike">
              <a:solidFill>
                <a:schemeClr val="dk1"/>
              </a:solidFill>
              <a:latin typeface="Calibri"/>
              <a:ea typeface="Calibri"/>
              <a:cs typeface="Calibri"/>
              <a:sym typeface="Calibri"/>
            </a:endParaRPr>
          </a:p>
        </p:txBody>
      </p:sp>
      <p:sp>
        <p:nvSpPr>
          <p:cNvPr id="265" name="Google Shape;265;p13"/>
          <p:cNvSpPr/>
          <p:nvPr/>
        </p:nvSpPr>
        <p:spPr>
          <a:xfrm>
            <a:off x="8204200" y="2978150"/>
            <a:ext cx="3034792" cy="2794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700"/>
              <a:buFont typeface="Oswald"/>
              <a:buNone/>
            </a:pPr>
            <a:r>
              <a:rPr b="1" i="0" lang="en-US" sz="1700" u="none" cap="none" strike="noStrike">
                <a:solidFill>
                  <a:srgbClr val="0B1C6B"/>
                </a:solidFill>
                <a:latin typeface="Oswald"/>
                <a:ea typeface="Oswald"/>
                <a:cs typeface="Oswald"/>
                <a:sym typeface="Oswald"/>
              </a:rPr>
              <a:t>SOOVITUS</a:t>
            </a:r>
            <a:endParaRPr b="0" i="0" sz="1700" u="none" cap="none" strike="noStrike">
              <a:solidFill>
                <a:schemeClr val="dk1"/>
              </a:solidFill>
              <a:latin typeface="Calibri"/>
              <a:ea typeface="Calibri"/>
              <a:cs typeface="Calibri"/>
              <a:sym typeface="Calibri"/>
            </a:endParaRPr>
          </a:p>
        </p:txBody>
      </p:sp>
      <p:sp>
        <p:nvSpPr>
          <p:cNvPr id="266" name="Google Shape;266;p13"/>
          <p:cNvSpPr/>
          <p:nvPr/>
        </p:nvSpPr>
        <p:spPr>
          <a:xfrm>
            <a:off x="8204200" y="33083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Kellele: riik, KOV, Päästeamet, vabaühendused või keegi teine?</a:t>
            </a:r>
            <a:endParaRPr b="0" i="0" sz="1300" u="none" cap="none" strike="noStrike">
              <a:solidFill>
                <a:schemeClr val="dk1"/>
              </a:solidFill>
              <a:latin typeface="Calibri"/>
              <a:ea typeface="Calibri"/>
              <a:cs typeface="Calibri"/>
              <a:sym typeface="Calibri"/>
            </a:endParaRPr>
          </a:p>
        </p:txBody>
      </p:sp>
      <p:sp>
        <p:nvSpPr>
          <p:cNvPr id="267" name="Google Shape;267;p13"/>
          <p:cNvSpPr/>
          <p:nvPr/>
        </p:nvSpPr>
        <p:spPr>
          <a:xfrm>
            <a:off x="812800" y="4273550"/>
            <a:ext cx="10566400" cy="971550"/>
          </a:xfrm>
          <a:prstGeom prst="roundRect">
            <a:avLst>
              <a:gd fmla="val 18301" name="adj"/>
            </a:avLst>
          </a:prstGeom>
          <a:solidFill>
            <a:srgbClr val="0B1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3"/>
          <p:cNvSpPr/>
          <p:nvPr/>
        </p:nvSpPr>
        <p:spPr>
          <a:xfrm>
            <a:off x="1066800" y="4451350"/>
            <a:ext cx="1036015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E04A"/>
              </a:buClr>
              <a:buSzPts val="1400"/>
              <a:buFont typeface="Oswald"/>
              <a:buNone/>
            </a:pPr>
            <a:r>
              <a:rPr b="1" i="0" lang="en-US" sz="1400" u="none" cap="none" strike="noStrike">
                <a:solidFill>
                  <a:srgbClr val="FBE04A"/>
                </a:solidFill>
                <a:latin typeface="Oswald"/>
                <a:ea typeface="Oswald"/>
                <a:cs typeface="Oswald"/>
                <a:sym typeface="Oswald"/>
              </a:rPr>
              <a:t>KUI ETTEPANEK JÄÄB ÜLDISEKS, KÜSIME:</a:t>
            </a:r>
            <a:endParaRPr b="0" i="0" sz="1400" u="none" cap="none" strike="noStrike">
              <a:solidFill>
                <a:schemeClr val="dk1"/>
              </a:solidFill>
              <a:latin typeface="Calibri"/>
              <a:ea typeface="Calibri"/>
              <a:cs typeface="Calibri"/>
              <a:sym typeface="Calibri"/>
            </a:endParaRPr>
          </a:p>
        </p:txBody>
      </p:sp>
      <p:sp>
        <p:nvSpPr>
          <p:cNvPr id="269" name="Google Shape;269;p13"/>
          <p:cNvSpPr/>
          <p:nvPr/>
        </p:nvSpPr>
        <p:spPr>
          <a:xfrm>
            <a:off x="1066800" y="4749800"/>
            <a:ext cx="10360152" cy="3429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FBFCFE"/>
              </a:buClr>
              <a:buSzPts val="2000"/>
              <a:buFont typeface="Barlow"/>
              <a:buNone/>
            </a:pPr>
            <a:r>
              <a:rPr b="1" i="1" lang="en-US" sz="2000" u="none" cap="none" strike="noStrike">
                <a:solidFill>
                  <a:srgbClr val="FBFCFE"/>
                </a:solidFill>
                <a:latin typeface="Barlow"/>
                <a:ea typeface="Barlow"/>
                <a:cs typeface="Barlow"/>
                <a:sym typeface="Barlow"/>
              </a:rPr>
              <a:t>„Mida täpsemalt peaks tegema ja kes peaks seda tegema?“</a:t>
            </a:r>
            <a:endParaRPr b="0" i="0" sz="2000" u="none" cap="none" strike="noStrike">
              <a:solidFill>
                <a:schemeClr val="dk1"/>
              </a:solidFill>
              <a:latin typeface="Calibri"/>
              <a:ea typeface="Calibri"/>
              <a:cs typeface="Calibri"/>
              <a:sym typeface="Calibri"/>
            </a:endParaRPr>
          </a:p>
        </p:txBody>
      </p:sp>
      <p:sp>
        <p:nvSpPr>
          <p:cNvPr id="270" name="Google Shape;270;p13"/>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3"/>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276" name="Shape 276"/>
        <p:cNvGrpSpPr/>
        <p:nvPr/>
      </p:nvGrpSpPr>
      <p:grpSpPr>
        <a:xfrm>
          <a:off x="0" y="0"/>
          <a:ext cx="0" cy="0"/>
          <a:chOff x="0" y="0"/>
          <a:chExt cx="0" cy="0"/>
        </a:xfrm>
      </p:grpSpPr>
      <p:pic>
        <p:nvPicPr>
          <p:cNvPr descr="Kogukonna illustratsioon: sõbrad õlg õla kõrval vaatavad linna poole" id="277" name="Google Shape;277;p14"/>
          <p:cNvPicPr preferRelativeResize="0"/>
          <p:nvPr/>
        </p:nvPicPr>
        <p:blipFill rotWithShape="1">
          <a:blip r:embed="rId3">
            <a:alphaModFix/>
          </a:blip>
          <a:srcRect b="18616" l="0" r="0" t="18616"/>
          <a:stretch/>
        </p:blipFill>
        <p:spPr>
          <a:xfrm>
            <a:off x="0" y="3683000"/>
            <a:ext cx="12192000" cy="3175000"/>
          </a:xfrm>
          <a:prstGeom prst="rect">
            <a:avLst/>
          </a:prstGeom>
          <a:noFill/>
          <a:ln>
            <a:noFill/>
          </a:ln>
        </p:spPr>
      </p:pic>
      <p:sp>
        <p:nvSpPr>
          <p:cNvPr id="278" name="Google Shape;278;p14"/>
          <p:cNvSpPr/>
          <p:nvPr/>
        </p:nvSpPr>
        <p:spPr>
          <a:xfrm rot="-90000">
            <a:off x="812998" y="711194"/>
            <a:ext cx="29908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4"/>
          <p:cNvSpPr/>
          <p:nvPr/>
        </p:nvSpPr>
        <p:spPr>
          <a:xfrm rot="-90000">
            <a:off x="940150" y="748218"/>
            <a:ext cx="2818956"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12:55–13:10 · TULEMUSTE JAGAMINE</a:t>
            </a:r>
            <a:endParaRPr b="0" i="0" sz="1400" u="none" cap="none" strike="noStrike">
              <a:solidFill>
                <a:schemeClr val="dk1"/>
              </a:solidFill>
              <a:latin typeface="Calibri"/>
              <a:ea typeface="Calibri"/>
              <a:cs typeface="Calibri"/>
              <a:sym typeface="Calibri"/>
            </a:endParaRPr>
          </a:p>
        </p:txBody>
      </p:sp>
      <p:sp>
        <p:nvSpPr>
          <p:cNvPr id="280" name="Google Shape;280;p14"/>
          <p:cNvSpPr/>
          <p:nvPr/>
        </p:nvSpPr>
        <p:spPr>
          <a:xfrm rot="-90000">
            <a:off x="812354" y="1225562"/>
            <a:ext cx="6997700" cy="93345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4"/>
          <p:cNvSpPr/>
          <p:nvPr/>
        </p:nvSpPr>
        <p:spPr>
          <a:xfrm rot="-90031">
            <a:off x="810581" y="1294264"/>
            <a:ext cx="7251987" cy="806373"/>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5500"/>
              <a:buFont typeface="Oswald"/>
              <a:buNone/>
            </a:pPr>
            <a:r>
              <a:rPr b="1" i="0" lang="en-US" sz="5500" u="none" cap="none" strike="noStrike">
                <a:solidFill>
                  <a:srgbClr val="0B1C6B"/>
                </a:solidFill>
                <a:latin typeface="Oswald"/>
                <a:ea typeface="Oswald"/>
                <a:cs typeface="Oswald"/>
                <a:sym typeface="Oswald"/>
              </a:rPr>
              <a:t>2 MINUTIT </a:t>
            </a:r>
            <a:r>
              <a:rPr b="1" lang="en-US" sz="5500">
                <a:solidFill>
                  <a:srgbClr val="0B1C6B"/>
                </a:solidFill>
                <a:latin typeface="Oswald"/>
                <a:ea typeface="Oswald"/>
                <a:cs typeface="Oswald"/>
                <a:sym typeface="Oswald"/>
              </a:rPr>
              <a:t>GRUPI</a:t>
            </a:r>
            <a:r>
              <a:rPr b="1" i="0" lang="en-US" sz="5500" u="none" cap="none" strike="noStrike">
                <a:solidFill>
                  <a:srgbClr val="0B1C6B"/>
                </a:solidFill>
                <a:latin typeface="Oswald"/>
                <a:ea typeface="Oswald"/>
                <a:cs typeface="Oswald"/>
                <a:sym typeface="Oswald"/>
              </a:rPr>
              <a:t> KOHTA</a:t>
            </a:r>
            <a:endParaRPr b="0" i="0" sz="5500" u="none" cap="none" strike="noStrike">
              <a:solidFill>
                <a:schemeClr val="dk1"/>
              </a:solidFill>
              <a:latin typeface="Calibri"/>
              <a:ea typeface="Calibri"/>
              <a:cs typeface="Calibri"/>
              <a:sym typeface="Calibri"/>
            </a:endParaRPr>
          </a:p>
        </p:txBody>
      </p:sp>
      <p:sp>
        <p:nvSpPr>
          <p:cNvPr id="282" name="Google Shape;282;p14"/>
          <p:cNvSpPr/>
          <p:nvPr/>
        </p:nvSpPr>
        <p:spPr>
          <a:xfrm>
            <a:off x="812800" y="2336800"/>
            <a:ext cx="4507210" cy="5080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4"/>
          <p:cNvSpPr/>
          <p:nvPr/>
        </p:nvSpPr>
        <p:spPr>
          <a:xfrm>
            <a:off x="1041400" y="2413000"/>
            <a:ext cx="4171510" cy="381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2000"/>
              <a:buFont typeface="Oswald"/>
              <a:buNone/>
            </a:pPr>
            <a:r>
              <a:rPr b="1" i="0" lang="en-US" sz="2000" u="none" cap="none" strike="noStrike">
                <a:solidFill>
                  <a:srgbClr val="0B1C6B"/>
                </a:solidFill>
                <a:latin typeface="Oswald"/>
                <a:ea typeface="Oswald"/>
                <a:cs typeface="Oswald"/>
                <a:sym typeface="Oswald"/>
              </a:rPr>
              <a:t>1. PROBLEEM · 2. LAHENDUS · 3. KELLELE</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288" name="Shape 288"/>
        <p:cNvGrpSpPr/>
        <p:nvPr/>
      </p:nvGrpSpPr>
      <p:grpSpPr>
        <a:xfrm>
          <a:off x="0" y="0"/>
          <a:ext cx="0" cy="0"/>
          <a:chOff x="0" y="0"/>
          <a:chExt cx="0" cy="0"/>
        </a:xfrm>
      </p:grpSpPr>
      <p:sp>
        <p:nvSpPr>
          <p:cNvPr id="289" name="Google Shape;289;p15"/>
          <p:cNvSpPr/>
          <p:nvPr/>
        </p:nvSpPr>
        <p:spPr>
          <a:xfrm rot="-90000">
            <a:off x="811956" y="812781"/>
            <a:ext cx="22034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rot="-90000">
            <a:off x="939113" y="850112"/>
            <a:ext cx="2007933"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13:10–13:15 · KOKKUVÕTE</a:t>
            </a:r>
            <a:endParaRPr b="0" i="0" sz="1400" u="none" cap="none" strike="noStrike">
              <a:solidFill>
                <a:schemeClr val="dk1"/>
              </a:solidFill>
              <a:latin typeface="Calibri"/>
              <a:ea typeface="Calibri"/>
              <a:cs typeface="Calibri"/>
              <a:sym typeface="Calibri"/>
            </a:endParaRPr>
          </a:p>
        </p:txBody>
      </p:sp>
      <p:sp>
        <p:nvSpPr>
          <p:cNvPr id="291" name="Google Shape;291;p15"/>
          <p:cNvSpPr/>
          <p:nvPr/>
        </p:nvSpPr>
        <p:spPr>
          <a:xfrm rot="-90000">
            <a:off x="811510" y="1276344"/>
            <a:ext cx="716915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rot="-90000">
            <a:off x="1014675" y="1337187"/>
            <a:ext cx="6965633"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KUHU ETTEPANEKUD EDASI LÄHEVAD</a:t>
            </a:r>
            <a:endParaRPr b="0" i="0" sz="3600" u="none" cap="none" strike="noStrike">
              <a:solidFill>
                <a:schemeClr val="dk1"/>
              </a:solidFill>
              <a:latin typeface="Calibri"/>
              <a:ea typeface="Calibri"/>
              <a:cs typeface="Calibri"/>
              <a:sym typeface="Calibri"/>
            </a:endParaRPr>
          </a:p>
        </p:txBody>
      </p:sp>
      <p:sp>
        <p:nvSpPr>
          <p:cNvPr id="293" name="Google Shape;293;p15"/>
          <p:cNvSpPr/>
          <p:nvPr/>
        </p:nvSpPr>
        <p:spPr>
          <a:xfrm>
            <a:off x="812800" y="2241550"/>
            <a:ext cx="5897463" cy="1885950"/>
          </a:xfrm>
          <a:prstGeom prst="roundRect">
            <a:avLst>
              <a:gd fmla="val 9428" name="adj"/>
            </a:avLst>
          </a:prstGeom>
          <a:solidFill>
            <a:srgbClr val="0B1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1066800" y="2495550"/>
            <a:ext cx="5551147"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E04A"/>
              </a:buClr>
              <a:buSzPts val="1400"/>
              <a:buFont typeface="Oswald"/>
              <a:buNone/>
            </a:pPr>
            <a:r>
              <a:rPr b="1" i="0" lang="en-US" sz="1400" u="none" cap="none" strike="noStrike">
                <a:solidFill>
                  <a:srgbClr val="FBE04A"/>
                </a:solidFill>
                <a:latin typeface="Oswald"/>
                <a:ea typeface="Oswald"/>
                <a:cs typeface="Oswald"/>
                <a:sym typeface="Oswald"/>
              </a:rPr>
              <a:t>PÕHIADRESSAAT</a:t>
            </a:r>
            <a:endParaRPr b="0" i="0" sz="1400" u="none" cap="none" strike="noStrike">
              <a:solidFill>
                <a:schemeClr val="dk1"/>
              </a:solidFill>
              <a:latin typeface="Calibri"/>
              <a:ea typeface="Calibri"/>
              <a:cs typeface="Calibri"/>
              <a:sym typeface="Calibri"/>
            </a:endParaRPr>
          </a:p>
        </p:txBody>
      </p:sp>
      <p:sp>
        <p:nvSpPr>
          <p:cNvPr id="295" name="Google Shape;295;p15"/>
          <p:cNvSpPr/>
          <p:nvPr/>
        </p:nvSpPr>
        <p:spPr>
          <a:xfrm>
            <a:off x="1066800" y="2819400"/>
            <a:ext cx="5551147" cy="412750"/>
          </a:xfrm>
          <a:prstGeom prst="rect">
            <a:avLst/>
          </a:prstGeom>
          <a:noFill/>
          <a:ln>
            <a:noFill/>
          </a:ln>
        </p:spPr>
        <p:txBody>
          <a:bodyPr anchorCtr="0" anchor="t" bIns="0" lIns="0" spcFirstLastPara="1" rIns="0" wrap="square" tIns="0">
            <a:normAutofit/>
          </a:bodyPr>
          <a:lstStyle/>
          <a:p>
            <a:pPr indent="0" lvl="0" marL="0" marR="0" rtl="0" algn="l">
              <a:lnSpc>
                <a:spcPct val="110000"/>
              </a:lnSpc>
              <a:spcBef>
                <a:spcPts val="0"/>
              </a:spcBef>
              <a:spcAft>
                <a:spcPts val="0"/>
              </a:spcAft>
              <a:buClr>
                <a:srgbClr val="FBFCFE"/>
              </a:buClr>
              <a:buSzPts val="2800"/>
              <a:buFont typeface="Oswald"/>
              <a:buNone/>
            </a:pPr>
            <a:r>
              <a:rPr b="1" i="0" lang="en-US" sz="2800" u="none" cap="none" strike="noStrike">
                <a:solidFill>
                  <a:srgbClr val="FBFCFE"/>
                </a:solidFill>
                <a:latin typeface="Oswald"/>
                <a:ea typeface="Oswald"/>
                <a:cs typeface="Oswald"/>
                <a:sym typeface="Oswald"/>
              </a:rPr>
              <a:t>SISEMINISTEERIUM</a:t>
            </a:r>
            <a:endParaRPr b="0" i="0" sz="2800" u="none" cap="none" strike="noStrike">
              <a:solidFill>
                <a:schemeClr val="dk1"/>
              </a:solidFill>
              <a:latin typeface="Calibri"/>
              <a:ea typeface="Calibri"/>
              <a:cs typeface="Calibri"/>
              <a:sym typeface="Calibri"/>
            </a:endParaRPr>
          </a:p>
        </p:txBody>
      </p:sp>
      <p:sp>
        <p:nvSpPr>
          <p:cNvPr id="296" name="Google Shape;296;p15"/>
          <p:cNvSpPr/>
          <p:nvPr/>
        </p:nvSpPr>
        <p:spPr>
          <a:xfrm>
            <a:off x="1066800" y="3282950"/>
            <a:ext cx="5551147"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C9DBF5"/>
              </a:buClr>
              <a:buSzPts val="1300"/>
              <a:buFont typeface="Barlow"/>
              <a:buNone/>
            </a:pPr>
            <a:r>
              <a:rPr b="0" i="0" lang="en-US" sz="1300" u="none" cap="none" strike="noStrike">
                <a:solidFill>
                  <a:srgbClr val="C9DBF5"/>
                </a:solidFill>
                <a:latin typeface="Barlow"/>
                <a:ea typeface="Barlow"/>
                <a:cs typeface="Barlow"/>
                <a:sym typeface="Barlow"/>
              </a:rPr>
              <a:t>fookusega elanikkonnakaitsel ja kogukondade kriisivalmidusel</a:t>
            </a:r>
            <a:endParaRPr b="0" i="0" sz="1300" u="none" cap="none" strike="noStrike">
              <a:solidFill>
                <a:schemeClr val="dk1"/>
              </a:solidFill>
              <a:latin typeface="Calibri"/>
              <a:ea typeface="Calibri"/>
              <a:cs typeface="Calibri"/>
              <a:sym typeface="Calibri"/>
            </a:endParaRPr>
          </a:p>
        </p:txBody>
      </p:sp>
      <p:sp>
        <p:nvSpPr>
          <p:cNvPr id="297" name="Google Shape;297;p15"/>
          <p:cNvSpPr/>
          <p:nvPr/>
        </p:nvSpPr>
        <p:spPr>
          <a:xfrm>
            <a:off x="6888063" y="2241550"/>
            <a:ext cx="4625871"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400"/>
              <a:buFont typeface="Oswald"/>
              <a:buNone/>
            </a:pPr>
            <a:r>
              <a:rPr b="1" i="0" lang="en-US" sz="1400" u="none" cap="none" strike="noStrike">
                <a:solidFill>
                  <a:srgbClr val="1F4FA8"/>
                </a:solidFill>
                <a:latin typeface="Oswald"/>
                <a:ea typeface="Oswald"/>
                <a:cs typeface="Oswald"/>
                <a:sym typeface="Oswald"/>
              </a:rPr>
              <a:t>KAASATUD ADRESSAADID</a:t>
            </a:r>
            <a:endParaRPr b="0" i="0" sz="1400" u="none" cap="none" strike="noStrike">
              <a:solidFill>
                <a:schemeClr val="dk1"/>
              </a:solidFill>
              <a:latin typeface="Calibri"/>
              <a:ea typeface="Calibri"/>
              <a:cs typeface="Calibri"/>
              <a:sym typeface="Calibri"/>
            </a:endParaRPr>
          </a:p>
        </p:txBody>
      </p:sp>
      <p:sp>
        <p:nvSpPr>
          <p:cNvPr id="298" name="Google Shape;298;p15"/>
          <p:cNvSpPr/>
          <p:nvPr/>
        </p:nvSpPr>
        <p:spPr>
          <a:xfrm>
            <a:off x="6888063" y="2578100"/>
            <a:ext cx="4491137" cy="4572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7091263" y="2667000"/>
            <a:ext cx="4207279"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Riigikantselei</a:t>
            </a:r>
            <a:endParaRPr b="0" i="0" sz="1600" u="none" cap="none" strike="noStrike">
              <a:solidFill>
                <a:schemeClr val="dk1"/>
              </a:solidFill>
              <a:latin typeface="Calibri"/>
              <a:ea typeface="Calibri"/>
              <a:cs typeface="Calibri"/>
              <a:sym typeface="Calibri"/>
            </a:endParaRPr>
          </a:p>
        </p:txBody>
      </p:sp>
      <p:sp>
        <p:nvSpPr>
          <p:cNvPr id="300" name="Google Shape;300;p15"/>
          <p:cNvSpPr/>
          <p:nvPr/>
        </p:nvSpPr>
        <p:spPr>
          <a:xfrm>
            <a:off x="6888063" y="3124200"/>
            <a:ext cx="4491137" cy="4572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7091263" y="3213100"/>
            <a:ext cx="4207279"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Päästeamet</a:t>
            </a:r>
            <a:endParaRPr b="0" i="0" sz="1600" u="none" cap="none" strike="noStrike">
              <a:solidFill>
                <a:schemeClr val="dk1"/>
              </a:solidFill>
              <a:latin typeface="Calibri"/>
              <a:ea typeface="Calibri"/>
              <a:cs typeface="Calibri"/>
              <a:sym typeface="Calibri"/>
            </a:endParaRPr>
          </a:p>
        </p:txBody>
      </p:sp>
      <p:sp>
        <p:nvSpPr>
          <p:cNvPr id="302" name="Google Shape;302;p15"/>
          <p:cNvSpPr/>
          <p:nvPr/>
        </p:nvSpPr>
        <p:spPr>
          <a:xfrm>
            <a:off x="6888063" y="3670300"/>
            <a:ext cx="4491137" cy="4572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7091263" y="3759200"/>
            <a:ext cx="4207279"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Kohalikud omavalitsused</a:t>
            </a:r>
            <a:endParaRPr b="0" i="0" sz="1600" u="none" cap="none" strike="noStrike">
              <a:solidFill>
                <a:schemeClr val="dk1"/>
              </a:solidFill>
              <a:latin typeface="Calibri"/>
              <a:ea typeface="Calibri"/>
              <a:cs typeface="Calibri"/>
              <a:sym typeface="Calibri"/>
            </a:endParaRPr>
          </a:p>
        </p:txBody>
      </p:sp>
      <p:sp>
        <p:nvSpPr>
          <p:cNvPr id="304" name="Google Shape;304;p15"/>
          <p:cNvSpPr/>
          <p:nvPr/>
        </p:nvSpPr>
        <p:spPr>
          <a:xfrm>
            <a:off x="812800" y="4432300"/>
            <a:ext cx="9810750"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1" lang="en-US" sz="1300" u="none" cap="none" strike="noStrike">
                <a:solidFill>
                  <a:srgbClr val="34427A"/>
                </a:solidFill>
                <a:latin typeface="Barlow"/>
                <a:ea typeface="Barlow"/>
                <a:cs typeface="Barlow"/>
                <a:sym typeface="Barlow"/>
              </a:rPr>
              <a:t>„Kogukonna arengu- ja koostööpäeva osalejate ettepanekud elanikkonnakaitse ja kogukondade kriisivalmiduse arendamiseks“</a:t>
            </a:r>
            <a:endParaRPr b="0" i="0" sz="1300" u="none" cap="none" strike="noStrike">
              <a:solidFill>
                <a:schemeClr val="dk1"/>
              </a:solidFill>
              <a:latin typeface="Calibri"/>
              <a:ea typeface="Calibri"/>
              <a:cs typeface="Calibri"/>
              <a:sym typeface="Calibri"/>
            </a:endParaRPr>
          </a:p>
        </p:txBody>
      </p:sp>
      <p:sp>
        <p:nvSpPr>
          <p:cNvPr id="305" name="Google Shape;305;p15"/>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311" name="Shape 311"/>
        <p:cNvGrpSpPr/>
        <p:nvPr/>
      </p:nvGrpSpPr>
      <p:grpSpPr>
        <a:xfrm>
          <a:off x="0" y="0"/>
          <a:ext cx="0" cy="0"/>
          <a:chOff x="0" y="0"/>
          <a:chExt cx="0" cy="0"/>
        </a:xfrm>
      </p:grpSpPr>
      <p:pic>
        <p:nvPicPr>
          <p:cNvPr descr="Kogukonna illustratsioon: sõbrad õlg õla kõrval vaatavad linna poole" id="312" name="Google Shape;312;p16"/>
          <p:cNvPicPr preferRelativeResize="0"/>
          <p:nvPr/>
        </p:nvPicPr>
        <p:blipFill rotWithShape="1">
          <a:blip r:embed="rId3">
            <a:alphaModFix/>
          </a:blip>
          <a:srcRect b="18616" l="0" r="0" t="18616"/>
          <a:stretch/>
        </p:blipFill>
        <p:spPr>
          <a:xfrm>
            <a:off x="0" y="3683000"/>
            <a:ext cx="12192000" cy="3175000"/>
          </a:xfrm>
          <a:prstGeom prst="rect">
            <a:avLst/>
          </a:prstGeom>
          <a:noFill/>
          <a:ln>
            <a:noFill/>
          </a:ln>
        </p:spPr>
      </p:pic>
      <p:sp>
        <p:nvSpPr>
          <p:cNvPr id="313" name="Google Shape;313;p16"/>
          <p:cNvSpPr/>
          <p:nvPr/>
        </p:nvSpPr>
        <p:spPr>
          <a:xfrm rot="-90000">
            <a:off x="811262" y="711197"/>
            <a:ext cx="11874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rot="-90000">
            <a:off x="938420" y="748631"/>
            <a:ext cx="9842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13:15–14:00</a:t>
            </a:r>
            <a:endParaRPr b="0" i="0" sz="1400" u="none" cap="none" strike="noStrike">
              <a:solidFill>
                <a:schemeClr val="dk1"/>
              </a:solidFill>
              <a:latin typeface="Calibri"/>
              <a:ea typeface="Calibri"/>
              <a:cs typeface="Calibri"/>
              <a:sym typeface="Calibri"/>
            </a:endParaRPr>
          </a:p>
        </p:txBody>
      </p:sp>
      <p:sp>
        <p:nvSpPr>
          <p:cNvPr id="315" name="Google Shape;315;p16"/>
          <p:cNvSpPr/>
          <p:nvPr/>
        </p:nvSpPr>
        <p:spPr>
          <a:xfrm rot="-90000">
            <a:off x="812056" y="1225569"/>
            <a:ext cx="2305050" cy="93345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p:nvPr/>
        </p:nvSpPr>
        <p:spPr>
          <a:xfrm rot="-90000">
            <a:off x="1015246" y="1288325"/>
            <a:ext cx="1955610" cy="80645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5500"/>
              <a:buFont typeface="Oswald"/>
              <a:buNone/>
            </a:pPr>
            <a:r>
              <a:rPr b="1" i="0" lang="en-US" sz="5500" u="none" cap="none" strike="noStrike">
                <a:solidFill>
                  <a:srgbClr val="0B1C6B"/>
                </a:solidFill>
                <a:latin typeface="Oswald"/>
                <a:ea typeface="Oswald"/>
                <a:cs typeface="Oswald"/>
                <a:sym typeface="Oswald"/>
              </a:rPr>
              <a:t>LÕUNA</a:t>
            </a:r>
            <a:endParaRPr b="0" i="0" sz="5500" u="none" cap="none" strike="noStrike">
              <a:solidFill>
                <a:schemeClr val="dk1"/>
              </a:solidFill>
              <a:latin typeface="Calibri"/>
              <a:ea typeface="Calibri"/>
              <a:cs typeface="Calibri"/>
              <a:sym typeface="Calibri"/>
            </a:endParaRPr>
          </a:p>
        </p:txBody>
      </p:sp>
      <p:sp>
        <p:nvSpPr>
          <p:cNvPr id="317" name="Google Shape;317;p16"/>
          <p:cNvSpPr/>
          <p:nvPr/>
        </p:nvSpPr>
        <p:spPr>
          <a:xfrm>
            <a:off x="812800" y="2336800"/>
            <a:ext cx="4710708" cy="5080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
          <p:cNvSpPr/>
          <p:nvPr/>
        </p:nvSpPr>
        <p:spPr>
          <a:xfrm>
            <a:off x="1041400" y="2413000"/>
            <a:ext cx="4381113" cy="381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2000"/>
              <a:buFont typeface="Oswald"/>
              <a:buNone/>
            </a:pPr>
            <a:r>
              <a:rPr b="1" i="0" lang="en-US" sz="2000" u="none" cap="none" strike="noStrike">
                <a:solidFill>
                  <a:srgbClr val="0B1C6B"/>
                </a:solidFill>
                <a:latin typeface="Oswald"/>
                <a:ea typeface="Oswald"/>
                <a:cs typeface="Oswald"/>
                <a:sym typeface="Oswald"/>
              </a:rPr>
              <a:t>14:00 JÄTKUVAD KOOLITUSED JA TÖÖTOAD</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323" name="Shape 323"/>
        <p:cNvGrpSpPr/>
        <p:nvPr/>
      </p:nvGrpSpPr>
      <p:grpSpPr>
        <a:xfrm>
          <a:off x="0" y="0"/>
          <a:ext cx="0" cy="0"/>
          <a:chOff x="0" y="0"/>
          <a:chExt cx="0" cy="0"/>
        </a:xfrm>
      </p:grpSpPr>
      <p:sp>
        <p:nvSpPr>
          <p:cNvPr id="324" name="Google Shape;324;p17"/>
          <p:cNvSpPr/>
          <p:nvPr/>
        </p:nvSpPr>
        <p:spPr>
          <a:xfrm rot="-90000">
            <a:off x="813544" y="812775"/>
            <a:ext cx="25273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
          <p:cNvSpPr/>
          <p:nvPr/>
        </p:nvSpPr>
        <p:spPr>
          <a:xfrm rot="-90000">
            <a:off x="940698" y="849984"/>
            <a:ext cx="2341499"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14:00–15:00 · PARALLEELSELT</a:t>
            </a:r>
            <a:endParaRPr b="0" i="0" sz="1400" u="none" cap="none" strike="noStrike">
              <a:solidFill>
                <a:schemeClr val="dk1"/>
              </a:solidFill>
              <a:latin typeface="Calibri"/>
              <a:ea typeface="Calibri"/>
              <a:cs typeface="Calibri"/>
              <a:sym typeface="Calibri"/>
            </a:endParaRPr>
          </a:p>
        </p:txBody>
      </p:sp>
      <p:sp>
        <p:nvSpPr>
          <p:cNvPr id="326" name="Google Shape;326;p17"/>
          <p:cNvSpPr/>
          <p:nvPr/>
        </p:nvSpPr>
        <p:spPr>
          <a:xfrm rot="-90000">
            <a:off x="811560" y="1276338"/>
            <a:ext cx="65532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7"/>
          <p:cNvSpPr/>
          <p:nvPr/>
        </p:nvSpPr>
        <p:spPr>
          <a:xfrm rot="-90000">
            <a:off x="1014728" y="1337426"/>
            <a:ext cx="6331204"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KOOLITUSED JA TÖÖTOAD · II OSA</a:t>
            </a:r>
            <a:endParaRPr b="0" i="0" sz="3600" u="none" cap="none" strike="noStrike">
              <a:solidFill>
                <a:schemeClr val="dk1"/>
              </a:solidFill>
              <a:latin typeface="Calibri"/>
              <a:ea typeface="Calibri"/>
              <a:cs typeface="Calibri"/>
              <a:sym typeface="Calibri"/>
            </a:endParaRPr>
          </a:p>
        </p:txBody>
      </p:sp>
      <p:sp>
        <p:nvSpPr>
          <p:cNvPr id="328" name="Google Shape;328;p17"/>
          <p:cNvSpPr/>
          <p:nvPr/>
        </p:nvSpPr>
        <p:spPr>
          <a:xfrm>
            <a:off x="812800" y="2241550"/>
            <a:ext cx="51943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7"/>
          <p:cNvSpPr/>
          <p:nvPr/>
        </p:nvSpPr>
        <p:spPr>
          <a:xfrm>
            <a:off x="1041400" y="2444750"/>
            <a:ext cx="487921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Koostöö kogukondadega</a:t>
            </a:r>
            <a:endParaRPr b="0" i="0" sz="1600" u="none" cap="none" strike="noStrike">
              <a:solidFill>
                <a:schemeClr val="dk1"/>
              </a:solidFill>
              <a:latin typeface="Calibri"/>
              <a:ea typeface="Calibri"/>
              <a:cs typeface="Calibri"/>
              <a:sym typeface="Calibri"/>
            </a:endParaRPr>
          </a:p>
        </p:txBody>
      </p:sp>
      <p:sp>
        <p:nvSpPr>
          <p:cNvPr id="330" name="Google Shape;330;p17"/>
          <p:cNvSpPr/>
          <p:nvPr/>
        </p:nvSpPr>
        <p:spPr>
          <a:xfrm>
            <a:off x="1041400" y="27622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Anna Heinsoo, HEAK</a:t>
            </a:r>
            <a:endParaRPr b="0" i="0" sz="1300" u="none" cap="none" strike="noStrike">
              <a:solidFill>
                <a:schemeClr val="dk1"/>
              </a:solidFill>
              <a:latin typeface="Calibri"/>
              <a:ea typeface="Calibri"/>
              <a:cs typeface="Calibri"/>
              <a:sym typeface="Calibri"/>
            </a:endParaRPr>
          </a:p>
        </p:txBody>
      </p:sp>
      <p:sp>
        <p:nvSpPr>
          <p:cNvPr id="331" name="Google Shape;331;p17"/>
          <p:cNvSpPr/>
          <p:nvPr/>
        </p:nvSpPr>
        <p:spPr>
          <a:xfrm>
            <a:off x="1041400" y="30670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TÖÖTUBA</a:t>
            </a:r>
            <a:endParaRPr b="0" i="0" sz="1300" u="none" cap="none" strike="noStrike">
              <a:solidFill>
                <a:schemeClr val="dk1"/>
              </a:solidFill>
              <a:latin typeface="Calibri"/>
              <a:ea typeface="Calibri"/>
              <a:cs typeface="Calibri"/>
              <a:sym typeface="Calibri"/>
            </a:endParaRPr>
          </a:p>
        </p:txBody>
      </p:sp>
      <p:sp>
        <p:nvSpPr>
          <p:cNvPr id="332" name="Google Shape;332;p17"/>
          <p:cNvSpPr/>
          <p:nvPr/>
        </p:nvSpPr>
        <p:spPr>
          <a:xfrm>
            <a:off x="6184900" y="2241550"/>
            <a:ext cx="51943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7"/>
          <p:cNvSpPr/>
          <p:nvPr/>
        </p:nvSpPr>
        <p:spPr>
          <a:xfrm>
            <a:off x="6413500" y="2444750"/>
            <a:ext cx="487921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Lapsed &amp; noored ja Euroopa lastegarantii koostöö</a:t>
            </a:r>
            <a:endParaRPr b="0" i="0" sz="1600" u="none" cap="none" strike="noStrike">
              <a:solidFill>
                <a:schemeClr val="dk1"/>
              </a:solidFill>
              <a:latin typeface="Calibri"/>
              <a:ea typeface="Calibri"/>
              <a:cs typeface="Calibri"/>
              <a:sym typeface="Calibri"/>
            </a:endParaRPr>
          </a:p>
        </p:txBody>
      </p:sp>
      <p:sp>
        <p:nvSpPr>
          <p:cNvPr id="334" name="Google Shape;334;p17"/>
          <p:cNvSpPr/>
          <p:nvPr/>
        </p:nvSpPr>
        <p:spPr>
          <a:xfrm>
            <a:off x="6413500" y="27622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Heleri Treit ja Meribel Sillasoo, Lastekaitse Liit</a:t>
            </a:r>
            <a:endParaRPr b="0" i="0" sz="1300" u="none" cap="none" strike="noStrike">
              <a:solidFill>
                <a:schemeClr val="dk1"/>
              </a:solidFill>
              <a:latin typeface="Calibri"/>
              <a:ea typeface="Calibri"/>
              <a:cs typeface="Calibri"/>
              <a:sym typeface="Calibri"/>
            </a:endParaRPr>
          </a:p>
        </p:txBody>
      </p:sp>
      <p:sp>
        <p:nvSpPr>
          <p:cNvPr id="335" name="Google Shape;335;p17"/>
          <p:cNvSpPr/>
          <p:nvPr/>
        </p:nvSpPr>
        <p:spPr>
          <a:xfrm>
            <a:off x="6413500" y="30670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TÖÖTUBA</a:t>
            </a:r>
            <a:endParaRPr b="0" i="0" sz="1300" u="none" cap="none" strike="noStrike">
              <a:solidFill>
                <a:schemeClr val="dk1"/>
              </a:solidFill>
              <a:latin typeface="Calibri"/>
              <a:ea typeface="Calibri"/>
              <a:cs typeface="Calibri"/>
              <a:sym typeface="Calibri"/>
            </a:endParaRPr>
          </a:p>
        </p:txBody>
      </p:sp>
      <p:sp>
        <p:nvSpPr>
          <p:cNvPr id="336" name="Google Shape;336;p17"/>
          <p:cNvSpPr/>
          <p:nvPr/>
        </p:nvSpPr>
        <p:spPr>
          <a:xfrm>
            <a:off x="812800" y="3676650"/>
            <a:ext cx="5194300" cy="1498600"/>
          </a:xfrm>
          <a:prstGeom prst="roundRect">
            <a:avLst>
              <a:gd fmla="val 1186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7"/>
          <p:cNvSpPr/>
          <p:nvPr/>
        </p:nvSpPr>
        <p:spPr>
          <a:xfrm>
            <a:off x="1041400" y="3879850"/>
            <a:ext cx="4879213" cy="508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Digioskused, tehisintellekt ja töövahendid vabaühendustele</a:t>
            </a:r>
            <a:endParaRPr b="0" i="0" sz="1600" u="none" cap="none" strike="noStrike">
              <a:solidFill>
                <a:schemeClr val="dk1"/>
              </a:solidFill>
              <a:latin typeface="Calibri"/>
              <a:ea typeface="Calibri"/>
              <a:cs typeface="Calibri"/>
              <a:sym typeface="Calibri"/>
            </a:endParaRPr>
          </a:p>
        </p:txBody>
      </p:sp>
      <p:sp>
        <p:nvSpPr>
          <p:cNvPr id="338" name="Google Shape;338;p17"/>
          <p:cNvSpPr/>
          <p:nvPr/>
        </p:nvSpPr>
        <p:spPr>
          <a:xfrm>
            <a:off x="1041400" y="44386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Katrin Vilimaa-Otsing, Turunduskoolitus</a:t>
            </a:r>
            <a:endParaRPr b="0" i="0" sz="1300" u="none" cap="none" strike="noStrike">
              <a:solidFill>
                <a:schemeClr val="dk1"/>
              </a:solidFill>
              <a:latin typeface="Calibri"/>
              <a:ea typeface="Calibri"/>
              <a:cs typeface="Calibri"/>
              <a:sym typeface="Calibri"/>
            </a:endParaRPr>
          </a:p>
        </p:txBody>
      </p:sp>
      <p:sp>
        <p:nvSpPr>
          <p:cNvPr id="339" name="Google Shape;339;p17"/>
          <p:cNvSpPr/>
          <p:nvPr/>
        </p:nvSpPr>
        <p:spPr>
          <a:xfrm>
            <a:off x="1041400" y="47434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KOOLITUS</a:t>
            </a:r>
            <a:endParaRPr b="0" i="0" sz="1300" u="none" cap="none" strike="noStrike">
              <a:solidFill>
                <a:schemeClr val="dk1"/>
              </a:solidFill>
              <a:latin typeface="Calibri"/>
              <a:ea typeface="Calibri"/>
              <a:cs typeface="Calibri"/>
              <a:sym typeface="Calibri"/>
            </a:endParaRPr>
          </a:p>
        </p:txBody>
      </p:sp>
      <p:sp>
        <p:nvSpPr>
          <p:cNvPr id="340" name="Google Shape;340;p17"/>
          <p:cNvSpPr/>
          <p:nvPr/>
        </p:nvSpPr>
        <p:spPr>
          <a:xfrm>
            <a:off x="6184900" y="3676650"/>
            <a:ext cx="5194300" cy="1498600"/>
          </a:xfrm>
          <a:prstGeom prst="roundRect">
            <a:avLst>
              <a:gd fmla="val 11864"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7"/>
          <p:cNvSpPr/>
          <p:nvPr/>
        </p:nvSpPr>
        <p:spPr>
          <a:xfrm>
            <a:off x="6413500" y="3879850"/>
            <a:ext cx="4879213" cy="2667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Vabaühenduse mõju hindamine</a:t>
            </a:r>
            <a:endParaRPr b="0" i="0" sz="1600" u="none" cap="none" strike="noStrike">
              <a:solidFill>
                <a:schemeClr val="dk1"/>
              </a:solidFill>
              <a:latin typeface="Calibri"/>
              <a:ea typeface="Calibri"/>
              <a:cs typeface="Calibri"/>
              <a:sym typeface="Calibri"/>
            </a:endParaRPr>
          </a:p>
        </p:txBody>
      </p:sp>
      <p:sp>
        <p:nvSpPr>
          <p:cNvPr id="342" name="Google Shape;342;p17"/>
          <p:cNvSpPr/>
          <p:nvPr/>
        </p:nvSpPr>
        <p:spPr>
          <a:xfrm>
            <a:off x="6413500" y="41973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1" i="0" lang="en-US" sz="1300" u="none" cap="none" strike="noStrike">
                <a:solidFill>
                  <a:srgbClr val="34427A"/>
                </a:solidFill>
                <a:latin typeface="Barlow"/>
                <a:ea typeface="Barlow"/>
                <a:cs typeface="Barlow"/>
                <a:sym typeface="Barlow"/>
              </a:rPr>
              <a:t>Triin Roos, Peace Child Eesti</a:t>
            </a:r>
            <a:endParaRPr b="0" i="0" sz="1300" u="none" cap="none" strike="noStrike">
              <a:solidFill>
                <a:schemeClr val="dk1"/>
              </a:solidFill>
              <a:latin typeface="Calibri"/>
              <a:ea typeface="Calibri"/>
              <a:cs typeface="Calibri"/>
              <a:sym typeface="Calibri"/>
            </a:endParaRPr>
          </a:p>
        </p:txBody>
      </p:sp>
      <p:sp>
        <p:nvSpPr>
          <p:cNvPr id="343" name="Google Shape;343;p17"/>
          <p:cNvSpPr/>
          <p:nvPr/>
        </p:nvSpPr>
        <p:spPr>
          <a:xfrm>
            <a:off x="6413500" y="4502150"/>
            <a:ext cx="4879213"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300"/>
              <a:buFont typeface="Oswald"/>
              <a:buNone/>
            </a:pPr>
            <a:r>
              <a:rPr b="1" i="0" lang="en-US" sz="1300" u="none" cap="none" strike="noStrike">
                <a:solidFill>
                  <a:srgbClr val="1F4FA8"/>
                </a:solidFill>
                <a:latin typeface="Oswald"/>
                <a:ea typeface="Oswald"/>
                <a:cs typeface="Oswald"/>
                <a:sym typeface="Oswald"/>
              </a:rPr>
              <a:t>KOOLITUS</a:t>
            </a:r>
            <a:endParaRPr b="0" i="0" sz="1300" u="none" cap="none" strike="noStrike">
              <a:solidFill>
                <a:schemeClr val="dk1"/>
              </a:solidFill>
              <a:latin typeface="Calibri"/>
              <a:ea typeface="Calibri"/>
              <a:cs typeface="Calibri"/>
              <a:sym typeface="Calibri"/>
            </a:endParaRPr>
          </a:p>
        </p:txBody>
      </p:sp>
      <p:sp>
        <p:nvSpPr>
          <p:cNvPr id="344" name="Google Shape;344;p17"/>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7"/>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1C6B"/>
        </a:solidFill>
      </p:bgPr>
    </p:bg>
    <p:spTree>
      <p:nvGrpSpPr>
        <p:cNvPr id="350" name="Shape 350"/>
        <p:cNvGrpSpPr/>
        <p:nvPr/>
      </p:nvGrpSpPr>
      <p:grpSpPr>
        <a:xfrm>
          <a:off x="0" y="0"/>
          <a:ext cx="0" cy="0"/>
          <a:chOff x="0" y="0"/>
          <a:chExt cx="0" cy="0"/>
        </a:xfrm>
      </p:grpSpPr>
      <p:sp>
        <p:nvSpPr>
          <p:cNvPr id="351" name="Google Shape;351;p18"/>
          <p:cNvSpPr/>
          <p:nvPr/>
        </p:nvSpPr>
        <p:spPr>
          <a:xfrm rot="-90000">
            <a:off x="812701" y="1879606"/>
            <a:ext cx="19939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8"/>
          <p:cNvSpPr/>
          <p:nvPr/>
        </p:nvSpPr>
        <p:spPr>
          <a:xfrm rot="-90000">
            <a:off x="939858" y="1917019"/>
            <a:ext cx="1792097"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15:00–15:40 · IDEETÖÖ</a:t>
            </a:r>
            <a:endParaRPr b="0" i="0" sz="1400" u="none" cap="none" strike="noStrike">
              <a:solidFill>
                <a:schemeClr val="dk1"/>
              </a:solidFill>
              <a:latin typeface="Calibri"/>
              <a:ea typeface="Calibri"/>
              <a:cs typeface="Calibri"/>
              <a:sym typeface="Calibri"/>
            </a:endParaRPr>
          </a:p>
        </p:txBody>
      </p:sp>
      <p:sp>
        <p:nvSpPr>
          <p:cNvPr id="353" name="Google Shape;353;p18"/>
          <p:cNvSpPr/>
          <p:nvPr/>
        </p:nvSpPr>
        <p:spPr>
          <a:xfrm rot="-90000">
            <a:off x="812453" y="2470162"/>
            <a:ext cx="9277350" cy="93345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8"/>
          <p:cNvSpPr/>
          <p:nvPr/>
        </p:nvSpPr>
        <p:spPr>
          <a:xfrm rot="-90000">
            <a:off x="1015607" y="2530175"/>
            <a:ext cx="9137079" cy="80645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5500"/>
              <a:buFont typeface="Oswald"/>
              <a:buNone/>
            </a:pPr>
            <a:r>
              <a:rPr b="1" i="0" lang="en-US" sz="5500" u="none" cap="none" strike="noStrike">
                <a:solidFill>
                  <a:srgbClr val="0B1C6B"/>
                </a:solidFill>
                <a:latin typeface="Oswald"/>
                <a:ea typeface="Oswald"/>
                <a:cs typeface="Oswald"/>
                <a:sym typeface="Oswald"/>
              </a:rPr>
              <a:t>MAAILMAKOHVIKUST TEGUDENI</a:t>
            </a:r>
            <a:endParaRPr b="0" i="0" sz="5500" u="none" cap="none" strike="noStrike">
              <a:solidFill>
                <a:schemeClr val="dk1"/>
              </a:solidFill>
              <a:latin typeface="Calibri"/>
              <a:ea typeface="Calibri"/>
              <a:cs typeface="Calibri"/>
              <a:sym typeface="Calibri"/>
            </a:endParaRPr>
          </a:p>
        </p:txBody>
      </p:sp>
      <p:sp>
        <p:nvSpPr>
          <p:cNvPr id="355" name="Google Shape;355;p18"/>
          <p:cNvSpPr/>
          <p:nvPr/>
        </p:nvSpPr>
        <p:spPr>
          <a:xfrm>
            <a:off x="812800" y="3657600"/>
            <a:ext cx="9810750" cy="774700"/>
          </a:xfrm>
          <a:prstGeom prst="rect">
            <a:avLst/>
          </a:prstGeom>
          <a:noFill/>
          <a:ln>
            <a:noFill/>
          </a:ln>
        </p:spPr>
        <p:txBody>
          <a:bodyPr anchorCtr="0" anchor="t" bIns="0" lIns="0" spcFirstLastPara="1" rIns="0" wrap="square" tIns="0">
            <a:normAutofit/>
          </a:bodyPr>
          <a:lstStyle/>
          <a:p>
            <a:pPr indent="0" lvl="0" marL="0" marR="0" rtl="0" algn="l">
              <a:lnSpc>
                <a:spcPct val="135000"/>
              </a:lnSpc>
              <a:spcBef>
                <a:spcPts val="0"/>
              </a:spcBef>
              <a:spcAft>
                <a:spcPts val="0"/>
              </a:spcAft>
              <a:buClr>
                <a:srgbClr val="FBFCFE"/>
              </a:buClr>
              <a:buSzPts val="2200"/>
              <a:buFont typeface="Barlow"/>
              <a:buNone/>
            </a:pPr>
            <a:r>
              <a:rPr b="0" i="1" lang="en-US" sz="2200" u="none" cap="none" strike="noStrike">
                <a:solidFill>
                  <a:srgbClr val="FBFCFE"/>
                </a:solidFill>
                <a:latin typeface="Barlow"/>
                <a:ea typeface="Barlow"/>
                <a:cs typeface="Barlow"/>
                <a:sym typeface="Barlow"/>
              </a:rPr>
              <a:t>„Maailmakohvikus mõtlesime, mida võiksid riik ja KOVid teha paremini. Nüüd vaatame, mida saame meie ise teha.“</a:t>
            </a:r>
            <a:endParaRPr b="0" i="0" sz="2200" u="none" cap="none" strike="noStrike">
              <a:solidFill>
                <a:schemeClr val="dk1"/>
              </a:solidFill>
              <a:latin typeface="Calibri"/>
              <a:ea typeface="Calibri"/>
              <a:cs typeface="Calibri"/>
              <a:sym typeface="Calibri"/>
            </a:endParaRPr>
          </a:p>
        </p:txBody>
      </p:sp>
      <p:sp>
        <p:nvSpPr>
          <p:cNvPr id="356" name="Google Shape;356;p18"/>
          <p:cNvSpPr/>
          <p:nvPr/>
        </p:nvSpPr>
        <p:spPr>
          <a:xfrm>
            <a:off x="812800" y="4660900"/>
            <a:ext cx="10883392" cy="3429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E04A"/>
              </a:buClr>
              <a:buSzPts val="1800"/>
              <a:buFont typeface="Oswald"/>
              <a:buNone/>
            </a:pPr>
            <a:r>
              <a:rPr b="1" i="0" lang="en-US" sz="1800" u="none" cap="none" strike="noStrike">
                <a:solidFill>
                  <a:srgbClr val="FBE04A"/>
                </a:solidFill>
                <a:latin typeface="Oswald"/>
                <a:ea typeface="Oswald"/>
                <a:cs typeface="Oswald"/>
                <a:sym typeface="Oswald"/>
              </a:rPr>
              <a:t>3–5 INIMEST GRUPIS · 30 MINUTIT · ÜKS KONKREETNE IDEE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361" name="Shape 361"/>
        <p:cNvGrpSpPr/>
        <p:nvPr/>
      </p:nvGrpSpPr>
      <p:grpSpPr>
        <a:xfrm>
          <a:off x="0" y="0"/>
          <a:ext cx="0" cy="0"/>
          <a:chOff x="0" y="0"/>
          <a:chExt cx="0" cy="0"/>
        </a:xfrm>
      </p:grpSpPr>
      <p:sp>
        <p:nvSpPr>
          <p:cNvPr id="362" name="Google Shape;362;p19"/>
          <p:cNvSpPr/>
          <p:nvPr/>
        </p:nvSpPr>
        <p:spPr>
          <a:xfrm rot="-90000">
            <a:off x="812304" y="812812"/>
            <a:ext cx="20129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9"/>
          <p:cNvSpPr/>
          <p:nvPr/>
        </p:nvSpPr>
        <p:spPr>
          <a:xfrm rot="-90000">
            <a:off x="939461" y="850217"/>
            <a:ext cx="1811719"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IDEETÖÖ · TEEMA VALIK</a:t>
            </a:r>
            <a:endParaRPr b="0" i="0" sz="1400" u="none" cap="none" strike="noStrike">
              <a:solidFill>
                <a:schemeClr val="dk1"/>
              </a:solidFill>
              <a:latin typeface="Calibri"/>
              <a:ea typeface="Calibri"/>
              <a:cs typeface="Calibri"/>
              <a:sym typeface="Calibri"/>
            </a:endParaRPr>
          </a:p>
        </p:txBody>
      </p:sp>
      <p:sp>
        <p:nvSpPr>
          <p:cNvPr id="364" name="Google Shape;364;p19"/>
          <p:cNvSpPr/>
          <p:nvPr/>
        </p:nvSpPr>
        <p:spPr>
          <a:xfrm rot="-90000">
            <a:off x="812800" y="1276350"/>
            <a:ext cx="10566400" cy="1168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9"/>
          <p:cNvSpPr/>
          <p:nvPr/>
        </p:nvSpPr>
        <p:spPr>
          <a:xfrm rot="-89987">
            <a:off x="996307" y="1547847"/>
            <a:ext cx="10464885" cy="625418"/>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VALI PROBLEEM MAAILMAKOHVIKUST VÕI TOO UUS IDEE</a:t>
            </a:r>
            <a:endParaRPr b="0" i="0" sz="3600" u="none" cap="none" strike="noStrike">
              <a:solidFill>
                <a:schemeClr val="dk1"/>
              </a:solidFill>
              <a:latin typeface="Calibri"/>
              <a:ea typeface="Calibri"/>
              <a:cs typeface="Calibri"/>
              <a:sym typeface="Calibri"/>
            </a:endParaRPr>
          </a:p>
        </p:txBody>
      </p:sp>
      <p:sp>
        <p:nvSpPr>
          <p:cNvPr id="366" name="Google Shape;366;p19"/>
          <p:cNvSpPr/>
          <p:nvPr/>
        </p:nvSpPr>
        <p:spPr>
          <a:xfrm>
            <a:off x="812800" y="2749550"/>
            <a:ext cx="3437434" cy="4953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 id="367" name="Google Shape;367;p19"/>
          <p:cNvPicPr preferRelativeResize="0"/>
          <p:nvPr/>
        </p:nvPicPr>
        <p:blipFill rotWithShape="1">
          <a:blip r:embed="rId3">
            <a:alphaModFix/>
          </a:blip>
          <a:srcRect b="0" l="0" r="0" t="0"/>
          <a:stretch/>
        </p:blipFill>
        <p:spPr>
          <a:xfrm>
            <a:off x="1016000" y="2882900"/>
            <a:ext cx="228600" cy="228600"/>
          </a:xfrm>
          <a:prstGeom prst="rect">
            <a:avLst/>
          </a:prstGeom>
          <a:noFill/>
          <a:ln>
            <a:noFill/>
          </a:ln>
        </p:spPr>
      </p:pic>
      <p:sp>
        <p:nvSpPr>
          <p:cNvPr id="368" name="Google Shape;368;p19"/>
          <p:cNvSpPr/>
          <p:nvPr/>
        </p:nvSpPr>
        <p:spPr>
          <a:xfrm>
            <a:off x="1346200" y="2863850"/>
            <a:ext cx="221038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Barlow"/>
              <a:buNone/>
            </a:pPr>
            <a:r>
              <a:rPr b="1" i="0" lang="en-US" sz="1500" u="none" cap="none" strike="noStrike">
                <a:solidFill>
                  <a:srgbClr val="0B1C6B"/>
                </a:solidFill>
                <a:latin typeface="Barlow"/>
                <a:ea typeface="Barlow"/>
                <a:cs typeface="Barlow"/>
                <a:sym typeface="Barlow"/>
              </a:rPr>
              <a:t>Kogukonna kriisivalmidus</a:t>
            </a:r>
            <a:endParaRPr b="0" i="0" sz="1500" u="none" cap="none" strike="noStrike">
              <a:solidFill>
                <a:schemeClr val="dk1"/>
              </a:solidFill>
              <a:latin typeface="Calibri"/>
              <a:ea typeface="Calibri"/>
              <a:cs typeface="Calibri"/>
              <a:sym typeface="Calibri"/>
            </a:endParaRPr>
          </a:p>
        </p:txBody>
      </p:sp>
      <p:sp>
        <p:nvSpPr>
          <p:cNvPr id="369" name="Google Shape;369;p19"/>
          <p:cNvSpPr/>
          <p:nvPr/>
        </p:nvSpPr>
        <p:spPr>
          <a:xfrm>
            <a:off x="4377234" y="2749550"/>
            <a:ext cx="3437434" cy="4953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 id="370" name="Google Shape;370;p19"/>
          <p:cNvPicPr preferRelativeResize="0"/>
          <p:nvPr/>
        </p:nvPicPr>
        <p:blipFill rotWithShape="1">
          <a:blip r:embed="rId3">
            <a:alphaModFix/>
          </a:blip>
          <a:srcRect b="0" l="0" r="0" t="0"/>
          <a:stretch/>
        </p:blipFill>
        <p:spPr>
          <a:xfrm>
            <a:off x="4580434" y="2882900"/>
            <a:ext cx="228600" cy="228600"/>
          </a:xfrm>
          <a:prstGeom prst="rect">
            <a:avLst/>
          </a:prstGeom>
          <a:noFill/>
          <a:ln>
            <a:noFill/>
          </a:ln>
        </p:spPr>
      </p:pic>
      <p:sp>
        <p:nvSpPr>
          <p:cNvPr id="371" name="Google Shape;371;p19"/>
          <p:cNvSpPr/>
          <p:nvPr/>
        </p:nvSpPr>
        <p:spPr>
          <a:xfrm>
            <a:off x="4910634" y="2863850"/>
            <a:ext cx="263623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Barlow"/>
              <a:buNone/>
            </a:pPr>
            <a:r>
              <a:rPr b="1" i="0" lang="en-US" sz="1500" u="none" cap="none" strike="noStrike">
                <a:solidFill>
                  <a:srgbClr val="0B1C6B"/>
                </a:solidFill>
                <a:latin typeface="Barlow"/>
                <a:ea typeface="Barlow"/>
                <a:cs typeface="Barlow"/>
                <a:sym typeface="Barlow"/>
              </a:rPr>
              <a:t>Inimeste omavaheline koostöö</a:t>
            </a:r>
            <a:endParaRPr b="0" i="0" sz="1500" u="none" cap="none" strike="noStrike">
              <a:solidFill>
                <a:schemeClr val="dk1"/>
              </a:solidFill>
              <a:latin typeface="Calibri"/>
              <a:ea typeface="Calibri"/>
              <a:cs typeface="Calibri"/>
              <a:sym typeface="Calibri"/>
            </a:endParaRPr>
          </a:p>
        </p:txBody>
      </p:sp>
      <p:sp>
        <p:nvSpPr>
          <p:cNvPr id="372" name="Google Shape;372;p19"/>
          <p:cNvSpPr/>
          <p:nvPr/>
        </p:nvSpPr>
        <p:spPr>
          <a:xfrm>
            <a:off x="7941667" y="2749550"/>
            <a:ext cx="3437533" cy="4953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 id="373" name="Google Shape;373;p19"/>
          <p:cNvPicPr preferRelativeResize="0"/>
          <p:nvPr/>
        </p:nvPicPr>
        <p:blipFill rotWithShape="1">
          <a:blip r:embed="rId3">
            <a:alphaModFix/>
          </a:blip>
          <a:srcRect b="0" l="0" r="0" t="0"/>
          <a:stretch/>
        </p:blipFill>
        <p:spPr>
          <a:xfrm>
            <a:off x="8144867" y="2882900"/>
            <a:ext cx="228600" cy="228600"/>
          </a:xfrm>
          <a:prstGeom prst="rect">
            <a:avLst/>
          </a:prstGeom>
          <a:noFill/>
          <a:ln>
            <a:noFill/>
          </a:ln>
        </p:spPr>
      </p:pic>
      <p:sp>
        <p:nvSpPr>
          <p:cNvPr id="374" name="Google Shape;374;p19"/>
          <p:cNvSpPr/>
          <p:nvPr/>
        </p:nvSpPr>
        <p:spPr>
          <a:xfrm>
            <a:off x="8475067" y="2863850"/>
            <a:ext cx="1587004"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Barlow"/>
              <a:buNone/>
            </a:pPr>
            <a:r>
              <a:rPr b="1" i="0" lang="en-US" sz="1500" u="none" cap="none" strike="noStrike">
                <a:solidFill>
                  <a:srgbClr val="0B1C6B"/>
                </a:solidFill>
                <a:latin typeface="Barlow"/>
                <a:ea typeface="Barlow"/>
                <a:cs typeface="Barlow"/>
                <a:sym typeface="Barlow"/>
              </a:rPr>
              <a:t>Noorte kaasamine</a:t>
            </a:r>
            <a:endParaRPr b="0" i="0" sz="1500" u="none" cap="none" strike="noStrike">
              <a:solidFill>
                <a:schemeClr val="dk1"/>
              </a:solidFill>
              <a:latin typeface="Calibri"/>
              <a:ea typeface="Calibri"/>
              <a:cs typeface="Calibri"/>
              <a:sym typeface="Calibri"/>
            </a:endParaRPr>
          </a:p>
        </p:txBody>
      </p:sp>
      <p:sp>
        <p:nvSpPr>
          <p:cNvPr id="375" name="Google Shape;375;p19"/>
          <p:cNvSpPr/>
          <p:nvPr/>
        </p:nvSpPr>
        <p:spPr>
          <a:xfrm>
            <a:off x="812800" y="3371850"/>
            <a:ext cx="3437434" cy="4953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 id="376" name="Google Shape;376;p19"/>
          <p:cNvPicPr preferRelativeResize="0"/>
          <p:nvPr/>
        </p:nvPicPr>
        <p:blipFill rotWithShape="1">
          <a:blip r:embed="rId3">
            <a:alphaModFix/>
          </a:blip>
          <a:srcRect b="0" l="0" r="0" t="0"/>
          <a:stretch/>
        </p:blipFill>
        <p:spPr>
          <a:xfrm>
            <a:off x="1016000" y="3505200"/>
            <a:ext cx="228600" cy="228600"/>
          </a:xfrm>
          <a:prstGeom prst="rect">
            <a:avLst/>
          </a:prstGeom>
          <a:noFill/>
          <a:ln>
            <a:noFill/>
          </a:ln>
        </p:spPr>
      </p:pic>
      <p:sp>
        <p:nvSpPr>
          <p:cNvPr id="377" name="Google Shape;377;p19"/>
          <p:cNvSpPr/>
          <p:nvPr/>
        </p:nvSpPr>
        <p:spPr>
          <a:xfrm>
            <a:off x="1346200" y="3486150"/>
            <a:ext cx="1727200"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Barlow"/>
              <a:buNone/>
            </a:pPr>
            <a:r>
              <a:rPr b="1" i="0" lang="en-US" sz="1500" u="none" cap="none" strike="noStrike">
                <a:solidFill>
                  <a:srgbClr val="0B1C6B"/>
                </a:solidFill>
                <a:latin typeface="Barlow"/>
                <a:ea typeface="Barlow"/>
                <a:cs typeface="Barlow"/>
                <a:sym typeface="Barlow"/>
              </a:rPr>
              <a:t>Vabatahtlik tegevus</a:t>
            </a:r>
            <a:endParaRPr b="0" i="0" sz="1500" u="none" cap="none" strike="noStrike">
              <a:solidFill>
                <a:schemeClr val="dk1"/>
              </a:solidFill>
              <a:latin typeface="Calibri"/>
              <a:ea typeface="Calibri"/>
              <a:cs typeface="Calibri"/>
              <a:sym typeface="Calibri"/>
            </a:endParaRPr>
          </a:p>
        </p:txBody>
      </p:sp>
      <p:sp>
        <p:nvSpPr>
          <p:cNvPr id="378" name="Google Shape;378;p19"/>
          <p:cNvSpPr/>
          <p:nvPr/>
        </p:nvSpPr>
        <p:spPr>
          <a:xfrm>
            <a:off x="4377234" y="3371850"/>
            <a:ext cx="3437434" cy="4953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 id="379" name="Google Shape;379;p19"/>
          <p:cNvPicPr preferRelativeResize="0"/>
          <p:nvPr/>
        </p:nvPicPr>
        <p:blipFill rotWithShape="1">
          <a:blip r:embed="rId3">
            <a:alphaModFix/>
          </a:blip>
          <a:srcRect b="0" l="0" r="0" t="0"/>
          <a:stretch/>
        </p:blipFill>
        <p:spPr>
          <a:xfrm>
            <a:off x="4580434" y="3505200"/>
            <a:ext cx="228600" cy="228600"/>
          </a:xfrm>
          <a:prstGeom prst="rect">
            <a:avLst/>
          </a:prstGeom>
          <a:noFill/>
          <a:ln>
            <a:noFill/>
          </a:ln>
        </p:spPr>
      </p:pic>
      <p:sp>
        <p:nvSpPr>
          <p:cNvPr id="380" name="Google Shape;380;p19"/>
          <p:cNvSpPr/>
          <p:nvPr/>
        </p:nvSpPr>
        <p:spPr>
          <a:xfrm>
            <a:off x="4910634" y="3486150"/>
            <a:ext cx="2154073"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Barlow"/>
              <a:buNone/>
            </a:pPr>
            <a:r>
              <a:rPr b="1" i="0" lang="en-US" sz="1500" u="none" cap="none" strike="noStrike">
                <a:solidFill>
                  <a:srgbClr val="0B1C6B"/>
                </a:solidFill>
                <a:latin typeface="Barlow"/>
                <a:ea typeface="Barlow"/>
                <a:cs typeface="Barlow"/>
                <a:sym typeface="Barlow"/>
              </a:rPr>
              <a:t>Eri kogukondade sidusus</a:t>
            </a:r>
            <a:endParaRPr b="0" i="0" sz="1500" u="none" cap="none" strike="noStrike">
              <a:solidFill>
                <a:schemeClr val="dk1"/>
              </a:solidFill>
              <a:latin typeface="Calibri"/>
              <a:ea typeface="Calibri"/>
              <a:cs typeface="Calibri"/>
              <a:sym typeface="Calibri"/>
            </a:endParaRPr>
          </a:p>
        </p:txBody>
      </p:sp>
      <p:sp>
        <p:nvSpPr>
          <p:cNvPr id="381" name="Google Shape;381;p19"/>
          <p:cNvSpPr/>
          <p:nvPr/>
        </p:nvSpPr>
        <p:spPr>
          <a:xfrm>
            <a:off x="7941667" y="3371850"/>
            <a:ext cx="3437533" cy="4953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 id="382" name="Google Shape;382;p19"/>
          <p:cNvPicPr preferRelativeResize="0"/>
          <p:nvPr/>
        </p:nvPicPr>
        <p:blipFill rotWithShape="1">
          <a:blip r:embed="rId3">
            <a:alphaModFix/>
          </a:blip>
          <a:srcRect b="0" l="0" r="0" t="0"/>
          <a:stretch/>
        </p:blipFill>
        <p:spPr>
          <a:xfrm>
            <a:off x="8144867" y="3505200"/>
            <a:ext cx="228600" cy="228600"/>
          </a:xfrm>
          <a:prstGeom prst="rect">
            <a:avLst/>
          </a:prstGeom>
          <a:noFill/>
          <a:ln>
            <a:noFill/>
          </a:ln>
        </p:spPr>
      </p:pic>
      <p:sp>
        <p:nvSpPr>
          <p:cNvPr id="383" name="Google Shape;383;p19"/>
          <p:cNvSpPr/>
          <p:nvPr/>
        </p:nvSpPr>
        <p:spPr>
          <a:xfrm>
            <a:off x="8475067" y="3486150"/>
            <a:ext cx="2087237"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500"/>
              <a:buFont typeface="Barlow"/>
              <a:buNone/>
            </a:pPr>
            <a:r>
              <a:rPr b="1" i="0" lang="en-US" sz="1500" u="none" cap="none" strike="noStrike">
                <a:solidFill>
                  <a:srgbClr val="0B1C6B"/>
                </a:solidFill>
                <a:latin typeface="Barlow"/>
                <a:ea typeface="Barlow"/>
                <a:cs typeface="Barlow"/>
                <a:sym typeface="Barlow"/>
              </a:rPr>
              <a:t>Usaldusväärse info levik</a:t>
            </a:r>
            <a:endParaRPr b="0" i="0" sz="1500" u="none" cap="none" strike="noStrike">
              <a:solidFill>
                <a:schemeClr val="dk1"/>
              </a:solidFill>
              <a:latin typeface="Calibri"/>
              <a:ea typeface="Calibri"/>
              <a:cs typeface="Calibri"/>
              <a:sym typeface="Calibri"/>
            </a:endParaRPr>
          </a:p>
        </p:txBody>
      </p:sp>
      <p:sp>
        <p:nvSpPr>
          <p:cNvPr id="384" name="Google Shape;384;p19"/>
          <p:cNvSpPr/>
          <p:nvPr/>
        </p:nvSpPr>
        <p:spPr>
          <a:xfrm>
            <a:off x="812800" y="4171950"/>
            <a:ext cx="9810750" cy="685800"/>
          </a:xfrm>
          <a:prstGeom prst="rect">
            <a:avLst/>
          </a:prstGeom>
          <a:noFill/>
          <a:ln>
            <a:noFill/>
          </a:ln>
        </p:spPr>
        <p:txBody>
          <a:bodyPr anchorCtr="0" anchor="t" bIns="0" lIns="0" spcFirstLastPara="1" rIns="0" wrap="square" tIns="0">
            <a:normAutofit/>
          </a:bodyPr>
          <a:lstStyle/>
          <a:p>
            <a:pPr indent="0" lvl="0" marL="0" marR="0" rtl="0" algn="l">
              <a:lnSpc>
                <a:spcPct val="130000"/>
              </a:lnSpc>
              <a:spcBef>
                <a:spcPts val="0"/>
              </a:spcBef>
              <a:spcAft>
                <a:spcPts val="0"/>
              </a:spcAft>
              <a:buClr>
                <a:srgbClr val="0B1C6B"/>
              </a:buClr>
              <a:buSzPts val="2000"/>
              <a:buFont typeface="Barlow"/>
              <a:buNone/>
            </a:pPr>
            <a:r>
              <a:rPr b="1" i="0" lang="en-US" sz="2000" u="none" cap="none" strike="noStrike">
                <a:solidFill>
                  <a:srgbClr val="0B1C6B"/>
                </a:solidFill>
                <a:latin typeface="Barlow"/>
                <a:ea typeface="Barlow"/>
                <a:cs typeface="Barlow"/>
                <a:sym typeface="Barlow"/>
              </a:rPr>
              <a:t>Idee ei pea olema suur projekt. Otsime midagi, mida saab väikese ressursiga </a:t>
            </a:r>
            <a:r>
              <a:rPr b="1" i="0" lang="en-US" sz="2000" u="none" cap="none" strike="noStrike">
                <a:solidFill>
                  <a:srgbClr val="1F4FA8"/>
                </a:solidFill>
                <a:latin typeface="Barlow"/>
                <a:ea typeface="Barlow"/>
                <a:cs typeface="Barlow"/>
                <a:sym typeface="Barlow"/>
              </a:rPr>
              <a:t>päriselt ära teha</a:t>
            </a:r>
            <a:r>
              <a:rPr b="1" i="0" lang="en-US" sz="2000" u="none" cap="none" strike="noStrike">
                <a:solidFill>
                  <a:srgbClr val="0B1C6B"/>
                </a:solidFill>
                <a:latin typeface="Barlow"/>
                <a:ea typeface="Barlow"/>
                <a:cs typeface="Barlow"/>
                <a:sym typeface="Barlow"/>
              </a:rPr>
              <a:t>.</a:t>
            </a:r>
            <a:endParaRPr b="0" i="0" sz="2000" u="none" cap="none" strike="noStrike">
              <a:solidFill>
                <a:schemeClr val="dk1"/>
              </a:solidFill>
              <a:latin typeface="Calibri"/>
              <a:ea typeface="Calibri"/>
              <a:cs typeface="Calibri"/>
              <a:sym typeface="Calibri"/>
            </a:endParaRPr>
          </a:p>
        </p:txBody>
      </p:sp>
      <p:sp>
        <p:nvSpPr>
          <p:cNvPr id="385" name="Google Shape;385;p19"/>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391" name="Shape 391"/>
        <p:cNvGrpSpPr/>
        <p:nvPr/>
      </p:nvGrpSpPr>
      <p:grpSpPr>
        <a:xfrm>
          <a:off x="0" y="0"/>
          <a:ext cx="0" cy="0"/>
          <a:chOff x="0" y="0"/>
          <a:chExt cx="0" cy="0"/>
        </a:xfrm>
      </p:grpSpPr>
      <p:sp>
        <p:nvSpPr>
          <p:cNvPr id="392" name="Google Shape;392;p20"/>
          <p:cNvSpPr/>
          <p:nvPr/>
        </p:nvSpPr>
        <p:spPr>
          <a:xfrm rot="-90000">
            <a:off x="811262" y="812800"/>
            <a:ext cx="17081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0"/>
          <p:cNvSpPr/>
          <p:nvPr/>
        </p:nvSpPr>
        <p:spPr>
          <a:xfrm rot="-90000">
            <a:off x="938420" y="850231"/>
            <a:ext cx="15049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IDEETÖÖ · TÖÖKÄIK</a:t>
            </a:r>
            <a:endParaRPr b="0" i="0" sz="1400" u="none" cap="none" strike="noStrike">
              <a:solidFill>
                <a:schemeClr val="dk1"/>
              </a:solidFill>
              <a:latin typeface="Calibri"/>
              <a:ea typeface="Calibri"/>
              <a:cs typeface="Calibri"/>
              <a:sym typeface="Calibri"/>
            </a:endParaRPr>
          </a:p>
        </p:txBody>
      </p:sp>
      <p:sp>
        <p:nvSpPr>
          <p:cNvPr id="394" name="Google Shape;394;p20"/>
          <p:cNvSpPr/>
          <p:nvPr/>
        </p:nvSpPr>
        <p:spPr>
          <a:xfrm rot="-90000">
            <a:off x="811758" y="1276338"/>
            <a:ext cx="545465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0"/>
          <p:cNvSpPr/>
          <p:nvPr/>
        </p:nvSpPr>
        <p:spPr>
          <a:xfrm rot="-90000">
            <a:off x="1014932" y="1337857"/>
            <a:ext cx="5199698"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KOLM SAMMU IDEE JUURDE</a:t>
            </a:r>
            <a:endParaRPr b="0" i="0" sz="3600" u="none" cap="none" strike="noStrike">
              <a:solidFill>
                <a:schemeClr val="dk1"/>
              </a:solidFill>
              <a:latin typeface="Calibri"/>
              <a:ea typeface="Calibri"/>
              <a:cs typeface="Calibri"/>
              <a:sym typeface="Calibri"/>
            </a:endParaRPr>
          </a:p>
        </p:txBody>
      </p:sp>
      <p:sp>
        <p:nvSpPr>
          <p:cNvPr id="396" name="Google Shape;396;p20"/>
          <p:cNvSpPr/>
          <p:nvPr/>
        </p:nvSpPr>
        <p:spPr>
          <a:xfrm>
            <a:off x="812800" y="2241550"/>
            <a:ext cx="3403600" cy="2330450"/>
          </a:xfrm>
          <a:prstGeom prst="roundRect">
            <a:avLst>
              <a:gd fmla="val 7629"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0"/>
          <p:cNvSpPr/>
          <p:nvPr/>
        </p:nvSpPr>
        <p:spPr>
          <a:xfrm>
            <a:off x="1041400" y="2444750"/>
            <a:ext cx="303479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15:05–15:15</a:t>
            </a:r>
            <a:endParaRPr b="0" i="0" sz="1500" u="none" cap="none" strike="noStrike">
              <a:solidFill>
                <a:schemeClr val="dk1"/>
              </a:solidFill>
              <a:latin typeface="Calibri"/>
              <a:ea typeface="Calibri"/>
              <a:cs typeface="Calibri"/>
              <a:sym typeface="Calibri"/>
            </a:endParaRPr>
          </a:p>
        </p:txBody>
      </p:sp>
      <p:sp>
        <p:nvSpPr>
          <p:cNvPr id="398" name="Google Shape;398;p20"/>
          <p:cNvSpPr/>
          <p:nvPr/>
        </p:nvSpPr>
        <p:spPr>
          <a:xfrm>
            <a:off x="1041400" y="2787650"/>
            <a:ext cx="3034792" cy="38735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2400"/>
              <a:buFont typeface="Oswald"/>
              <a:buNone/>
            </a:pPr>
            <a:r>
              <a:rPr b="1" i="0" lang="en-US" sz="2400" u="none" cap="none" strike="noStrike">
                <a:solidFill>
                  <a:srgbClr val="0B1C6B"/>
                </a:solidFill>
                <a:latin typeface="Oswald"/>
                <a:ea typeface="Oswald"/>
                <a:cs typeface="Oswald"/>
                <a:sym typeface="Oswald"/>
              </a:rPr>
              <a:t>PROBLEEM</a:t>
            </a:r>
            <a:endParaRPr b="0" i="0" sz="2400" u="none" cap="none" strike="noStrike">
              <a:solidFill>
                <a:schemeClr val="dk1"/>
              </a:solidFill>
              <a:latin typeface="Calibri"/>
              <a:ea typeface="Calibri"/>
              <a:cs typeface="Calibri"/>
              <a:sym typeface="Calibri"/>
            </a:endParaRPr>
          </a:p>
        </p:txBody>
      </p:sp>
      <p:sp>
        <p:nvSpPr>
          <p:cNvPr id="399" name="Google Shape;399;p20"/>
          <p:cNvSpPr/>
          <p:nvPr/>
        </p:nvSpPr>
        <p:spPr>
          <a:xfrm>
            <a:off x="1041400" y="32258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Millist probleemi tahame lahendada?</a:t>
            </a:r>
            <a:endParaRPr b="0" i="0" sz="1300" u="none" cap="none" strike="noStrike">
              <a:solidFill>
                <a:schemeClr val="dk1"/>
              </a:solidFill>
              <a:latin typeface="Calibri"/>
              <a:ea typeface="Calibri"/>
              <a:cs typeface="Calibri"/>
              <a:sym typeface="Calibri"/>
            </a:endParaRPr>
          </a:p>
        </p:txBody>
      </p:sp>
      <p:sp>
        <p:nvSpPr>
          <p:cNvPr id="400" name="Google Shape;400;p20"/>
          <p:cNvSpPr/>
          <p:nvPr/>
        </p:nvSpPr>
        <p:spPr>
          <a:xfrm>
            <a:off x="1041400" y="35306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Keda see mõjutab?</a:t>
            </a:r>
            <a:endParaRPr b="0" i="0" sz="1300" u="none" cap="none" strike="noStrike">
              <a:solidFill>
                <a:schemeClr val="dk1"/>
              </a:solidFill>
              <a:latin typeface="Calibri"/>
              <a:ea typeface="Calibri"/>
              <a:cs typeface="Calibri"/>
              <a:sym typeface="Calibri"/>
            </a:endParaRPr>
          </a:p>
        </p:txBody>
      </p:sp>
      <p:sp>
        <p:nvSpPr>
          <p:cNvPr id="401" name="Google Shape;401;p20"/>
          <p:cNvSpPr/>
          <p:nvPr/>
        </p:nvSpPr>
        <p:spPr>
          <a:xfrm>
            <a:off x="1041400" y="38354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Miks on oluline sellega tegeleda?</a:t>
            </a:r>
            <a:endParaRPr b="0" i="0" sz="1300" u="none" cap="none" strike="noStrike">
              <a:solidFill>
                <a:schemeClr val="dk1"/>
              </a:solidFill>
              <a:latin typeface="Calibri"/>
              <a:ea typeface="Calibri"/>
              <a:cs typeface="Calibri"/>
              <a:sym typeface="Calibri"/>
            </a:endParaRPr>
          </a:p>
        </p:txBody>
      </p:sp>
      <p:sp>
        <p:nvSpPr>
          <p:cNvPr id="402" name="Google Shape;402;p20"/>
          <p:cNvSpPr/>
          <p:nvPr/>
        </p:nvSpPr>
        <p:spPr>
          <a:xfrm>
            <a:off x="4394200" y="2241550"/>
            <a:ext cx="3403600" cy="2330450"/>
          </a:xfrm>
          <a:prstGeom prst="roundRect">
            <a:avLst>
              <a:gd fmla="val 7629"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0"/>
          <p:cNvSpPr/>
          <p:nvPr/>
        </p:nvSpPr>
        <p:spPr>
          <a:xfrm>
            <a:off x="4622800" y="2444750"/>
            <a:ext cx="303479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15:15–15:30</a:t>
            </a:r>
            <a:endParaRPr b="0" i="0" sz="1500" u="none" cap="none" strike="noStrike">
              <a:solidFill>
                <a:schemeClr val="dk1"/>
              </a:solidFill>
              <a:latin typeface="Calibri"/>
              <a:ea typeface="Calibri"/>
              <a:cs typeface="Calibri"/>
              <a:sym typeface="Calibri"/>
            </a:endParaRPr>
          </a:p>
        </p:txBody>
      </p:sp>
      <p:sp>
        <p:nvSpPr>
          <p:cNvPr id="404" name="Google Shape;404;p20"/>
          <p:cNvSpPr/>
          <p:nvPr/>
        </p:nvSpPr>
        <p:spPr>
          <a:xfrm>
            <a:off x="4622800" y="2787650"/>
            <a:ext cx="3034792" cy="38735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2400"/>
              <a:buFont typeface="Oswald"/>
              <a:buNone/>
            </a:pPr>
            <a:r>
              <a:rPr b="1" i="0" lang="en-US" sz="2400" u="none" cap="none" strike="noStrike">
                <a:solidFill>
                  <a:srgbClr val="0B1C6B"/>
                </a:solidFill>
                <a:latin typeface="Oswald"/>
                <a:ea typeface="Oswald"/>
                <a:cs typeface="Oswald"/>
                <a:sym typeface="Oswald"/>
              </a:rPr>
              <a:t>LAHENDUS</a:t>
            </a:r>
            <a:endParaRPr b="0" i="0" sz="2400" u="none" cap="none" strike="noStrike">
              <a:solidFill>
                <a:schemeClr val="dk1"/>
              </a:solidFill>
              <a:latin typeface="Calibri"/>
              <a:ea typeface="Calibri"/>
              <a:cs typeface="Calibri"/>
              <a:sym typeface="Calibri"/>
            </a:endParaRPr>
          </a:p>
        </p:txBody>
      </p:sp>
      <p:sp>
        <p:nvSpPr>
          <p:cNvPr id="405" name="Google Shape;405;p20"/>
          <p:cNvSpPr/>
          <p:nvPr/>
        </p:nvSpPr>
        <p:spPr>
          <a:xfrm>
            <a:off x="4622800" y="32258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Mida teeme? (üks tegevus)</a:t>
            </a:r>
            <a:endParaRPr b="0" i="0" sz="1300" u="none" cap="none" strike="noStrike">
              <a:solidFill>
                <a:schemeClr val="dk1"/>
              </a:solidFill>
              <a:latin typeface="Calibri"/>
              <a:ea typeface="Calibri"/>
              <a:cs typeface="Calibri"/>
              <a:sym typeface="Calibri"/>
            </a:endParaRPr>
          </a:p>
        </p:txBody>
      </p:sp>
      <p:sp>
        <p:nvSpPr>
          <p:cNvPr id="406" name="Google Shape;406;p20"/>
          <p:cNvSpPr/>
          <p:nvPr/>
        </p:nvSpPr>
        <p:spPr>
          <a:xfrm>
            <a:off x="4622800" y="35306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Kellele? · Kellega koos?</a:t>
            </a:r>
            <a:endParaRPr b="0" i="0" sz="1300" u="none" cap="none" strike="noStrike">
              <a:solidFill>
                <a:schemeClr val="dk1"/>
              </a:solidFill>
              <a:latin typeface="Calibri"/>
              <a:ea typeface="Calibri"/>
              <a:cs typeface="Calibri"/>
              <a:sym typeface="Calibri"/>
            </a:endParaRPr>
          </a:p>
        </p:txBody>
      </p:sp>
      <p:sp>
        <p:nvSpPr>
          <p:cNvPr id="407" name="Google Shape;407;p20"/>
          <p:cNvSpPr/>
          <p:nvPr/>
        </p:nvSpPr>
        <p:spPr>
          <a:xfrm>
            <a:off x="4622800" y="38354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Mida vajame?</a:t>
            </a:r>
            <a:endParaRPr b="0" i="0" sz="1300" u="none" cap="none" strike="noStrike">
              <a:solidFill>
                <a:schemeClr val="dk1"/>
              </a:solidFill>
              <a:latin typeface="Calibri"/>
              <a:ea typeface="Calibri"/>
              <a:cs typeface="Calibri"/>
              <a:sym typeface="Calibri"/>
            </a:endParaRPr>
          </a:p>
        </p:txBody>
      </p:sp>
      <p:sp>
        <p:nvSpPr>
          <p:cNvPr id="408" name="Google Shape;408;p20"/>
          <p:cNvSpPr/>
          <p:nvPr/>
        </p:nvSpPr>
        <p:spPr>
          <a:xfrm>
            <a:off x="4622800" y="41402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Mis on esimene samm 1–2 kuu jooksul?</a:t>
            </a:r>
            <a:endParaRPr b="0" i="0" sz="1300" u="none" cap="none" strike="noStrike">
              <a:solidFill>
                <a:schemeClr val="dk1"/>
              </a:solidFill>
              <a:latin typeface="Calibri"/>
              <a:ea typeface="Calibri"/>
              <a:cs typeface="Calibri"/>
              <a:sym typeface="Calibri"/>
            </a:endParaRPr>
          </a:p>
        </p:txBody>
      </p:sp>
      <p:sp>
        <p:nvSpPr>
          <p:cNvPr id="409" name="Google Shape;409;p20"/>
          <p:cNvSpPr/>
          <p:nvPr/>
        </p:nvSpPr>
        <p:spPr>
          <a:xfrm>
            <a:off x="7975600" y="2241550"/>
            <a:ext cx="3403600" cy="2330450"/>
          </a:xfrm>
          <a:prstGeom prst="roundRect">
            <a:avLst>
              <a:gd fmla="val 7629"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0"/>
          <p:cNvSpPr/>
          <p:nvPr/>
        </p:nvSpPr>
        <p:spPr>
          <a:xfrm>
            <a:off x="8204200" y="2444750"/>
            <a:ext cx="303479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15:30–15:38</a:t>
            </a:r>
            <a:endParaRPr b="0" i="0" sz="1500" u="none" cap="none" strike="noStrike">
              <a:solidFill>
                <a:schemeClr val="dk1"/>
              </a:solidFill>
              <a:latin typeface="Calibri"/>
              <a:ea typeface="Calibri"/>
              <a:cs typeface="Calibri"/>
              <a:sym typeface="Calibri"/>
            </a:endParaRPr>
          </a:p>
        </p:txBody>
      </p:sp>
      <p:sp>
        <p:nvSpPr>
          <p:cNvPr id="411" name="Google Shape;411;p20"/>
          <p:cNvSpPr/>
          <p:nvPr/>
        </p:nvSpPr>
        <p:spPr>
          <a:xfrm>
            <a:off x="8204200" y="2787650"/>
            <a:ext cx="3034792" cy="38735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0B1C6B"/>
              </a:buClr>
              <a:buSzPts val="2400"/>
              <a:buFont typeface="Oswald"/>
              <a:buNone/>
            </a:pPr>
            <a:r>
              <a:rPr b="1" i="0" lang="en-US" sz="2400" u="none" cap="none" strike="noStrike">
                <a:solidFill>
                  <a:srgbClr val="0B1C6B"/>
                </a:solidFill>
                <a:latin typeface="Oswald"/>
                <a:ea typeface="Oswald"/>
                <a:cs typeface="Oswald"/>
                <a:sym typeface="Oswald"/>
              </a:rPr>
              <a:t>ESITLUS</a:t>
            </a:r>
            <a:endParaRPr b="0" i="0" sz="2400" u="none" cap="none" strike="noStrike">
              <a:solidFill>
                <a:schemeClr val="dk1"/>
              </a:solidFill>
              <a:latin typeface="Calibri"/>
              <a:ea typeface="Calibri"/>
              <a:cs typeface="Calibri"/>
              <a:sym typeface="Calibri"/>
            </a:endParaRPr>
          </a:p>
        </p:txBody>
      </p:sp>
      <p:sp>
        <p:nvSpPr>
          <p:cNvPr id="412" name="Google Shape;412;p20"/>
          <p:cNvSpPr/>
          <p:nvPr/>
        </p:nvSpPr>
        <p:spPr>
          <a:xfrm>
            <a:off x="8204200" y="32258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Iga grupp max 2 minutit</a:t>
            </a:r>
            <a:endParaRPr b="0" i="0" sz="1300" u="none" cap="none" strike="noStrike">
              <a:solidFill>
                <a:schemeClr val="dk1"/>
              </a:solidFill>
              <a:latin typeface="Calibri"/>
              <a:ea typeface="Calibri"/>
              <a:cs typeface="Calibri"/>
              <a:sym typeface="Calibri"/>
            </a:endParaRPr>
          </a:p>
        </p:txBody>
      </p:sp>
      <p:sp>
        <p:nvSpPr>
          <p:cNvPr id="413" name="Google Shape;413;p20"/>
          <p:cNvSpPr/>
          <p:nvPr/>
        </p:nvSpPr>
        <p:spPr>
          <a:xfrm>
            <a:off x="8204200" y="3530600"/>
            <a:ext cx="3034792" cy="254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300"/>
              <a:buFont typeface="Barlow"/>
              <a:buNone/>
            </a:pPr>
            <a:r>
              <a:rPr b="0" i="0" lang="en-US" sz="1300" u="none" cap="none" strike="noStrike">
                <a:solidFill>
                  <a:srgbClr val="34427A"/>
                </a:solidFill>
                <a:latin typeface="Barlow"/>
                <a:ea typeface="Barlow"/>
                <a:cs typeface="Barlow"/>
                <a:sym typeface="Barlow"/>
              </a:rPr>
              <a:t>Probleem · Lahendus · Vajadus</a:t>
            </a:r>
            <a:endParaRPr b="0" i="0" sz="1300" u="none" cap="none" strike="noStrike">
              <a:solidFill>
                <a:schemeClr val="dk1"/>
              </a:solidFill>
              <a:latin typeface="Calibri"/>
              <a:ea typeface="Calibri"/>
              <a:cs typeface="Calibri"/>
              <a:sym typeface="Calibri"/>
            </a:endParaRPr>
          </a:p>
        </p:txBody>
      </p:sp>
      <p:sp>
        <p:nvSpPr>
          <p:cNvPr id="414" name="Google Shape;414;p20"/>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420" name="Shape 420"/>
        <p:cNvGrpSpPr/>
        <p:nvPr/>
      </p:nvGrpSpPr>
      <p:grpSpPr>
        <a:xfrm>
          <a:off x="0" y="0"/>
          <a:ext cx="0" cy="0"/>
          <a:chOff x="0" y="0"/>
          <a:chExt cx="0" cy="0"/>
        </a:xfrm>
      </p:grpSpPr>
      <p:sp>
        <p:nvSpPr>
          <p:cNvPr id="421" name="Google Shape;421;p21"/>
          <p:cNvSpPr/>
          <p:nvPr/>
        </p:nvSpPr>
        <p:spPr>
          <a:xfrm rot="-90000">
            <a:off x="813991" y="812806"/>
            <a:ext cx="14541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1"/>
          <p:cNvSpPr/>
          <p:nvPr/>
        </p:nvSpPr>
        <p:spPr>
          <a:xfrm rot="-90000">
            <a:off x="941148" y="850243"/>
            <a:ext cx="12509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IDEETÖÖ · VIHJE</a:t>
            </a:r>
            <a:endParaRPr b="0" i="0" sz="1400" u="none" cap="none" strike="noStrike">
              <a:solidFill>
                <a:schemeClr val="dk1"/>
              </a:solidFill>
              <a:latin typeface="Calibri"/>
              <a:ea typeface="Calibri"/>
              <a:cs typeface="Calibri"/>
              <a:sym typeface="Calibri"/>
            </a:endParaRPr>
          </a:p>
        </p:txBody>
      </p:sp>
      <p:sp>
        <p:nvSpPr>
          <p:cNvPr id="423" name="Google Shape;423;p21"/>
          <p:cNvSpPr/>
          <p:nvPr/>
        </p:nvSpPr>
        <p:spPr>
          <a:xfrm rot="-90000">
            <a:off x="814189" y="1276356"/>
            <a:ext cx="874395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1"/>
          <p:cNvSpPr/>
          <p:nvPr/>
        </p:nvSpPr>
        <p:spPr>
          <a:xfrm rot="-90000">
            <a:off x="1017346" y="1336578"/>
            <a:ext cx="8587677"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TEE PROBLEEM VÄIKESEKS JA KONKREETSEKS</a:t>
            </a:r>
            <a:endParaRPr b="0" i="0" sz="3600" u="none" cap="none" strike="noStrike">
              <a:solidFill>
                <a:schemeClr val="dk1"/>
              </a:solidFill>
              <a:latin typeface="Calibri"/>
              <a:ea typeface="Calibri"/>
              <a:cs typeface="Calibri"/>
              <a:sym typeface="Calibri"/>
            </a:endParaRPr>
          </a:p>
        </p:txBody>
      </p:sp>
      <p:sp>
        <p:nvSpPr>
          <p:cNvPr id="425" name="Google Shape;425;p21"/>
          <p:cNvSpPr/>
          <p:nvPr/>
        </p:nvSpPr>
        <p:spPr>
          <a:xfrm>
            <a:off x="812800" y="2241550"/>
            <a:ext cx="4826000" cy="1530350"/>
          </a:xfrm>
          <a:prstGeom prst="roundRect">
            <a:avLst>
              <a:gd fmla="val 11618"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1"/>
          <p:cNvSpPr/>
          <p:nvPr/>
        </p:nvSpPr>
        <p:spPr>
          <a:xfrm>
            <a:off x="1066800" y="2495550"/>
            <a:ext cx="444754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34427A"/>
              </a:buClr>
              <a:buSzPts val="1400"/>
              <a:buFont typeface="Oswald"/>
              <a:buNone/>
            </a:pPr>
            <a:r>
              <a:rPr b="1" i="0" lang="en-US" sz="1400" u="none" cap="none" strike="noStrike">
                <a:solidFill>
                  <a:srgbClr val="34427A"/>
                </a:solidFill>
                <a:latin typeface="Oswald"/>
                <a:ea typeface="Oswald"/>
                <a:cs typeface="Oswald"/>
                <a:sym typeface="Oswald"/>
              </a:rPr>
              <a:t>LIIGA LAI</a:t>
            </a:r>
            <a:endParaRPr b="0" i="0" sz="1400" u="none" cap="none" strike="noStrike">
              <a:solidFill>
                <a:schemeClr val="dk1"/>
              </a:solidFill>
              <a:latin typeface="Calibri"/>
              <a:ea typeface="Calibri"/>
              <a:cs typeface="Calibri"/>
              <a:sym typeface="Calibri"/>
            </a:endParaRPr>
          </a:p>
        </p:txBody>
      </p:sp>
      <p:sp>
        <p:nvSpPr>
          <p:cNvPr id="427" name="Google Shape;427;p21"/>
          <p:cNvSpPr/>
          <p:nvPr/>
        </p:nvSpPr>
        <p:spPr>
          <a:xfrm>
            <a:off x="1066800" y="2819400"/>
            <a:ext cx="4447540" cy="7239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34427A"/>
              </a:buClr>
              <a:buSzPts val="2200"/>
              <a:buFont typeface="Barlow"/>
              <a:buNone/>
            </a:pPr>
            <a:r>
              <a:rPr b="1" i="0" lang="en-US" sz="2200" u="none" cap="none" strike="noStrike">
                <a:solidFill>
                  <a:srgbClr val="34427A"/>
                </a:solidFill>
                <a:latin typeface="Barlow"/>
                <a:ea typeface="Barlow"/>
                <a:cs typeface="Barlow"/>
                <a:sym typeface="Barlow"/>
              </a:rPr>
              <a:t>„Kogukonnad pole kriisideks valmis“</a:t>
            </a:r>
            <a:endParaRPr b="0" i="0" sz="2200" u="none" cap="none" strike="noStrike">
              <a:solidFill>
                <a:schemeClr val="dk1"/>
              </a:solidFill>
              <a:latin typeface="Calibri"/>
              <a:ea typeface="Calibri"/>
              <a:cs typeface="Calibri"/>
              <a:sym typeface="Calibri"/>
            </a:endParaRPr>
          </a:p>
        </p:txBody>
      </p:sp>
      <p:pic>
        <p:nvPicPr>
          <p:cNvPr descr="arrow-right" id="428" name="Google Shape;428;p21"/>
          <p:cNvPicPr preferRelativeResize="0"/>
          <p:nvPr/>
        </p:nvPicPr>
        <p:blipFill rotWithShape="1">
          <a:blip r:embed="rId3">
            <a:alphaModFix/>
          </a:blip>
          <a:srcRect b="0" l="0" r="0" t="0"/>
          <a:stretch/>
        </p:blipFill>
        <p:spPr>
          <a:xfrm>
            <a:off x="5842000" y="2828925"/>
            <a:ext cx="508000" cy="355600"/>
          </a:xfrm>
          <a:prstGeom prst="rect">
            <a:avLst/>
          </a:prstGeom>
          <a:noFill/>
          <a:ln>
            <a:noFill/>
          </a:ln>
        </p:spPr>
      </p:pic>
      <p:sp>
        <p:nvSpPr>
          <p:cNvPr id="429" name="Google Shape;429;p21"/>
          <p:cNvSpPr/>
          <p:nvPr/>
        </p:nvSpPr>
        <p:spPr>
          <a:xfrm>
            <a:off x="6553200" y="2241550"/>
            <a:ext cx="4826000" cy="1530350"/>
          </a:xfrm>
          <a:prstGeom prst="roundRect">
            <a:avLst>
              <a:gd fmla="val 11618" name="adj"/>
            </a:avLst>
          </a:prstGeom>
          <a:solidFill>
            <a:srgbClr val="0B1C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1"/>
          <p:cNvSpPr/>
          <p:nvPr/>
        </p:nvSpPr>
        <p:spPr>
          <a:xfrm>
            <a:off x="6807200" y="2495550"/>
            <a:ext cx="444754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E04A"/>
              </a:buClr>
              <a:buSzPts val="1400"/>
              <a:buFont typeface="Oswald"/>
              <a:buNone/>
            </a:pPr>
            <a:r>
              <a:rPr b="1" i="0" lang="en-US" sz="1400" u="none" cap="none" strike="noStrike">
                <a:solidFill>
                  <a:srgbClr val="FBE04A"/>
                </a:solidFill>
                <a:latin typeface="Oswald"/>
                <a:ea typeface="Oswald"/>
                <a:cs typeface="Oswald"/>
                <a:sym typeface="Oswald"/>
              </a:rPr>
              <a:t>KONKREETNE</a:t>
            </a:r>
            <a:endParaRPr b="0" i="0" sz="1400" u="none" cap="none" strike="noStrike">
              <a:solidFill>
                <a:schemeClr val="dk1"/>
              </a:solidFill>
              <a:latin typeface="Calibri"/>
              <a:ea typeface="Calibri"/>
              <a:cs typeface="Calibri"/>
              <a:sym typeface="Calibri"/>
            </a:endParaRPr>
          </a:p>
        </p:txBody>
      </p:sp>
      <p:sp>
        <p:nvSpPr>
          <p:cNvPr id="431" name="Google Shape;431;p21"/>
          <p:cNvSpPr/>
          <p:nvPr/>
        </p:nvSpPr>
        <p:spPr>
          <a:xfrm>
            <a:off x="6807200" y="2819400"/>
            <a:ext cx="4447540" cy="7239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FBFCFE"/>
              </a:buClr>
              <a:buSzPts val="2200"/>
              <a:buFont typeface="Barlow"/>
              <a:buNone/>
            </a:pPr>
            <a:r>
              <a:rPr b="1" i="0" lang="en-US" sz="2200" u="none" cap="none" strike="noStrike">
                <a:solidFill>
                  <a:srgbClr val="FBFCFE"/>
                </a:solidFill>
                <a:latin typeface="Barlow"/>
                <a:ea typeface="Barlow"/>
                <a:cs typeface="Barlow"/>
                <a:sym typeface="Barlow"/>
              </a:rPr>
              <a:t>„Meie piirkonna inimesed ei tea, kelle poole kriisi korral pöörduda.“</a:t>
            </a:r>
            <a:endParaRPr b="0" i="0" sz="2200" u="none" cap="none" strike="noStrike">
              <a:solidFill>
                <a:schemeClr val="dk1"/>
              </a:solidFill>
              <a:latin typeface="Calibri"/>
              <a:ea typeface="Calibri"/>
              <a:cs typeface="Calibri"/>
              <a:sym typeface="Calibri"/>
            </a:endParaRPr>
          </a:p>
        </p:txBody>
      </p:sp>
      <p:sp>
        <p:nvSpPr>
          <p:cNvPr id="432" name="Google Shape;432;p21"/>
          <p:cNvSpPr/>
          <p:nvPr/>
        </p:nvSpPr>
        <p:spPr>
          <a:xfrm>
            <a:off x="812800" y="4076700"/>
            <a:ext cx="9810750" cy="5842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Kui idee kasvab liiga suureks:</a:t>
            </a:r>
            <a:r>
              <a:rPr b="0" i="0" lang="en-US" sz="1600" u="none" cap="none" strike="noStrike">
                <a:solidFill>
                  <a:srgbClr val="0B1C6B"/>
                </a:solidFill>
                <a:latin typeface="Barlow"/>
                <a:ea typeface="Barlow"/>
                <a:cs typeface="Barlow"/>
                <a:sym typeface="Barlow"/>
              </a:rPr>
              <a:t> mis oleks selle kõige väiksem versioon, mida saaksime päriselt juba lähikuudel ära teha?</a:t>
            </a:r>
            <a:endParaRPr b="0" i="0" sz="1600" u="none" cap="none" strike="noStrike">
              <a:solidFill>
                <a:schemeClr val="dk1"/>
              </a:solidFill>
              <a:latin typeface="Calibri"/>
              <a:ea typeface="Calibri"/>
              <a:cs typeface="Calibri"/>
              <a:sym typeface="Calibri"/>
            </a:endParaRPr>
          </a:p>
        </p:txBody>
      </p:sp>
      <p:sp>
        <p:nvSpPr>
          <p:cNvPr id="433" name="Google Shape;433;p21"/>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1"/>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439" name="Shape 439"/>
        <p:cNvGrpSpPr/>
        <p:nvPr/>
      </p:nvGrpSpPr>
      <p:grpSpPr>
        <a:xfrm>
          <a:off x="0" y="0"/>
          <a:ext cx="0" cy="0"/>
          <a:chOff x="0" y="0"/>
          <a:chExt cx="0" cy="0"/>
        </a:xfrm>
      </p:grpSpPr>
      <p:pic>
        <p:nvPicPr>
          <p:cNvPr descr="Kogukonna illustratsioon: sõbrad õlg õla kõrval vaatavad linna poole" id="440" name="Google Shape;440;p22"/>
          <p:cNvPicPr preferRelativeResize="0"/>
          <p:nvPr/>
        </p:nvPicPr>
        <p:blipFill rotWithShape="1">
          <a:blip r:embed="rId3">
            <a:alphaModFix/>
          </a:blip>
          <a:srcRect b="18616" l="0" r="0" t="18616"/>
          <a:stretch/>
        </p:blipFill>
        <p:spPr>
          <a:xfrm>
            <a:off x="0" y="3683000"/>
            <a:ext cx="12192000" cy="3175000"/>
          </a:xfrm>
          <a:prstGeom prst="rect">
            <a:avLst/>
          </a:prstGeom>
          <a:noFill/>
          <a:ln>
            <a:noFill/>
          </a:ln>
        </p:spPr>
      </p:pic>
      <p:sp>
        <p:nvSpPr>
          <p:cNvPr id="441" name="Google Shape;441;p22"/>
          <p:cNvSpPr/>
          <p:nvPr/>
        </p:nvSpPr>
        <p:spPr>
          <a:xfrm rot="-90000">
            <a:off x="811213" y="711200"/>
            <a:ext cx="27940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2"/>
          <p:cNvSpPr/>
          <p:nvPr/>
        </p:nvSpPr>
        <p:spPr>
          <a:xfrm rot="-90000">
            <a:off x="938366" y="748298"/>
            <a:ext cx="261620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15:30–15:38 · IDEEDE ESITLEMINE</a:t>
            </a:r>
            <a:endParaRPr b="0" i="0" sz="1400" u="none" cap="none" strike="noStrike">
              <a:solidFill>
                <a:schemeClr val="dk1"/>
              </a:solidFill>
              <a:latin typeface="Calibri"/>
              <a:ea typeface="Calibri"/>
              <a:cs typeface="Calibri"/>
              <a:sym typeface="Calibri"/>
            </a:endParaRPr>
          </a:p>
        </p:txBody>
      </p:sp>
      <p:sp>
        <p:nvSpPr>
          <p:cNvPr id="443" name="Google Shape;443;p22"/>
          <p:cNvSpPr/>
          <p:nvPr/>
        </p:nvSpPr>
        <p:spPr>
          <a:xfrm rot="-90000">
            <a:off x="812651" y="1225556"/>
            <a:ext cx="7359650" cy="93345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2"/>
          <p:cNvSpPr/>
          <p:nvPr/>
        </p:nvSpPr>
        <p:spPr>
          <a:xfrm rot="-90000">
            <a:off x="1015815" y="1286322"/>
            <a:ext cx="7161848" cy="80645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5500"/>
              <a:buFont typeface="Oswald"/>
              <a:buNone/>
            </a:pPr>
            <a:r>
              <a:rPr b="1" i="0" lang="en-US" sz="5500" u="none" cap="none" strike="noStrike">
                <a:solidFill>
                  <a:srgbClr val="0B1C6B"/>
                </a:solidFill>
                <a:latin typeface="Oswald"/>
                <a:ea typeface="Oswald"/>
                <a:cs typeface="Oswald"/>
                <a:sym typeface="Oswald"/>
              </a:rPr>
              <a:t>2 MINUTIT GRUPI KOHTA</a:t>
            </a:r>
            <a:endParaRPr b="0" i="0" sz="5500" u="none" cap="none" strike="noStrike">
              <a:solidFill>
                <a:schemeClr val="dk1"/>
              </a:solidFill>
              <a:latin typeface="Calibri"/>
              <a:ea typeface="Calibri"/>
              <a:cs typeface="Calibri"/>
              <a:sym typeface="Calibri"/>
            </a:endParaRPr>
          </a:p>
        </p:txBody>
      </p:sp>
      <p:sp>
        <p:nvSpPr>
          <p:cNvPr id="445" name="Google Shape;445;p22"/>
          <p:cNvSpPr/>
          <p:nvPr/>
        </p:nvSpPr>
        <p:spPr>
          <a:xfrm>
            <a:off x="812800" y="2336800"/>
            <a:ext cx="4606925" cy="5080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2"/>
          <p:cNvSpPr/>
          <p:nvPr/>
        </p:nvSpPr>
        <p:spPr>
          <a:xfrm>
            <a:off x="1041400" y="2413000"/>
            <a:ext cx="4274217" cy="3810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2000"/>
              <a:buFont typeface="Oswald"/>
              <a:buNone/>
            </a:pPr>
            <a:r>
              <a:rPr b="1" i="0" lang="en-US" sz="2000" u="none" cap="none" strike="noStrike">
                <a:solidFill>
                  <a:srgbClr val="0B1C6B"/>
                </a:solidFill>
                <a:latin typeface="Oswald"/>
                <a:ea typeface="Oswald"/>
                <a:cs typeface="Oswald"/>
                <a:sym typeface="Oswald"/>
              </a:rPr>
              <a:t>1. PROBLEEM · 2. LAHENDUS · 3. VAJADUS</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451" name="Shape 451"/>
        <p:cNvGrpSpPr/>
        <p:nvPr/>
      </p:nvGrpSpPr>
      <p:grpSpPr>
        <a:xfrm>
          <a:off x="0" y="0"/>
          <a:ext cx="0" cy="0"/>
          <a:chOff x="0" y="0"/>
          <a:chExt cx="0" cy="0"/>
        </a:xfrm>
      </p:grpSpPr>
      <p:sp>
        <p:nvSpPr>
          <p:cNvPr id="452" name="Google Shape;452;p23"/>
          <p:cNvSpPr/>
          <p:nvPr/>
        </p:nvSpPr>
        <p:spPr>
          <a:xfrm rot="-90000">
            <a:off x="811808" y="812781"/>
            <a:ext cx="122555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3"/>
          <p:cNvSpPr/>
          <p:nvPr/>
        </p:nvSpPr>
        <p:spPr>
          <a:xfrm rot="-90000">
            <a:off x="938965" y="850218"/>
            <a:ext cx="102235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TOETUSFOND</a:t>
            </a:r>
            <a:endParaRPr b="0" i="0" sz="1400" u="none" cap="none" strike="noStrike">
              <a:solidFill>
                <a:schemeClr val="dk1"/>
              </a:solidFill>
              <a:latin typeface="Calibri"/>
              <a:ea typeface="Calibri"/>
              <a:cs typeface="Calibri"/>
              <a:sym typeface="Calibri"/>
            </a:endParaRPr>
          </a:p>
        </p:txBody>
      </p:sp>
      <p:sp>
        <p:nvSpPr>
          <p:cNvPr id="454" name="Google Shape;454;p23"/>
          <p:cNvSpPr/>
          <p:nvPr/>
        </p:nvSpPr>
        <p:spPr>
          <a:xfrm rot="-90000">
            <a:off x="812503" y="1276356"/>
            <a:ext cx="82677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p:nvPr/>
        </p:nvSpPr>
        <p:spPr>
          <a:xfrm rot="-90000">
            <a:off x="1015662" y="1336771"/>
            <a:ext cx="8097139"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PARIMAD IDEED SAAVAD VÄIKESE TOETUSE</a:t>
            </a:r>
            <a:endParaRPr b="0" i="0" sz="3600" u="none" cap="none" strike="noStrike">
              <a:solidFill>
                <a:schemeClr val="dk1"/>
              </a:solidFill>
              <a:latin typeface="Calibri"/>
              <a:ea typeface="Calibri"/>
              <a:cs typeface="Calibri"/>
              <a:sym typeface="Calibri"/>
            </a:endParaRPr>
          </a:p>
        </p:txBody>
      </p:sp>
      <p:sp>
        <p:nvSpPr>
          <p:cNvPr id="456" name="Google Shape;456;p23"/>
          <p:cNvSpPr/>
          <p:nvPr/>
        </p:nvSpPr>
        <p:spPr>
          <a:xfrm>
            <a:off x="812800" y="2241550"/>
            <a:ext cx="3810000" cy="2127250"/>
          </a:xfrm>
          <a:prstGeom prst="roundRect">
            <a:avLst>
              <a:gd fmla="val 8358"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3"/>
          <p:cNvSpPr/>
          <p:nvPr/>
        </p:nvSpPr>
        <p:spPr>
          <a:xfrm>
            <a:off x="1092200" y="2520950"/>
            <a:ext cx="3348736"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400"/>
              <a:buFont typeface="Oswald"/>
              <a:buNone/>
            </a:pPr>
            <a:r>
              <a:rPr b="1" i="0" lang="en-US" sz="1400" u="none" cap="none" strike="noStrike">
                <a:solidFill>
                  <a:srgbClr val="0B1C6B"/>
                </a:solidFill>
                <a:latin typeface="Oswald"/>
                <a:ea typeface="Oswald"/>
                <a:cs typeface="Oswald"/>
                <a:sym typeface="Oswald"/>
              </a:rPr>
              <a:t>KOKKU KUNI</a:t>
            </a:r>
            <a:endParaRPr b="0" i="0" sz="1400" u="none" cap="none" strike="noStrike">
              <a:solidFill>
                <a:schemeClr val="dk1"/>
              </a:solidFill>
              <a:latin typeface="Calibri"/>
              <a:ea typeface="Calibri"/>
              <a:cs typeface="Calibri"/>
              <a:sym typeface="Calibri"/>
            </a:endParaRPr>
          </a:p>
        </p:txBody>
      </p:sp>
      <p:sp>
        <p:nvSpPr>
          <p:cNvPr id="458" name="Google Shape;458;p23"/>
          <p:cNvSpPr/>
          <p:nvPr/>
        </p:nvSpPr>
        <p:spPr>
          <a:xfrm>
            <a:off x="1092200" y="2844800"/>
            <a:ext cx="3348736" cy="9144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B1C6B"/>
              </a:buClr>
              <a:buSzPts val="7000"/>
              <a:buFont typeface="Oswald"/>
              <a:buNone/>
            </a:pPr>
            <a:r>
              <a:rPr b="1" i="0" lang="en-US" sz="7000" u="none" cap="none" strike="noStrike">
                <a:solidFill>
                  <a:srgbClr val="0B1C6B"/>
                </a:solidFill>
                <a:latin typeface="Oswald"/>
                <a:ea typeface="Oswald"/>
                <a:cs typeface="Oswald"/>
                <a:sym typeface="Oswald"/>
              </a:rPr>
              <a:t>1000 €</a:t>
            </a:r>
            <a:endParaRPr b="0" i="0" sz="7000" u="none" cap="none" strike="noStrike">
              <a:solidFill>
                <a:schemeClr val="dk1"/>
              </a:solidFill>
              <a:latin typeface="Calibri"/>
              <a:ea typeface="Calibri"/>
              <a:cs typeface="Calibri"/>
              <a:sym typeface="Calibri"/>
            </a:endParaRPr>
          </a:p>
        </p:txBody>
      </p:sp>
      <p:sp>
        <p:nvSpPr>
          <p:cNvPr id="459" name="Google Shape;459;p23"/>
          <p:cNvSpPr/>
          <p:nvPr/>
        </p:nvSpPr>
        <p:spPr>
          <a:xfrm>
            <a:off x="1092200" y="3810000"/>
            <a:ext cx="3348736"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orientiir 300–400 € ühe idee kohta</a:t>
            </a:r>
            <a:endParaRPr b="0" i="0" sz="1600" u="none" cap="none" strike="noStrike">
              <a:solidFill>
                <a:schemeClr val="dk1"/>
              </a:solidFill>
              <a:latin typeface="Calibri"/>
              <a:ea typeface="Calibri"/>
              <a:cs typeface="Calibri"/>
              <a:sym typeface="Calibri"/>
            </a:endParaRPr>
          </a:p>
        </p:txBody>
      </p:sp>
      <p:sp>
        <p:nvSpPr>
          <p:cNvPr id="460" name="Google Shape;460;p23"/>
          <p:cNvSpPr/>
          <p:nvPr/>
        </p:nvSpPr>
        <p:spPr>
          <a:xfrm>
            <a:off x="5029200" y="2241550"/>
            <a:ext cx="6540500"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400"/>
              <a:buFont typeface="Oswald"/>
              <a:buNone/>
            </a:pPr>
            <a:r>
              <a:rPr b="1" i="0" lang="en-US" sz="1400" u="none" cap="none" strike="noStrike">
                <a:solidFill>
                  <a:srgbClr val="1F4FA8"/>
                </a:solidFill>
                <a:latin typeface="Oswald"/>
                <a:ea typeface="Oswald"/>
                <a:cs typeface="Oswald"/>
                <a:sym typeface="Oswald"/>
              </a:rPr>
              <a:t>EELISTAME IDEID, MIS</a:t>
            </a:r>
            <a:endParaRPr b="0" i="0" sz="1400" u="none" cap="none" strike="noStrike">
              <a:solidFill>
                <a:schemeClr val="dk1"/>
              </a:solidFill>
              <a:latin typeface="Calibri"/>
              <a:ea typeface="Calibri"/>
              <a:cs typeface="Calibri"/>
              <a:sym typeface="Calibri"/>
            </a:endParaRPr>
          </a:p>
        </p:txBody>
      </p:sp>
      <p:pic>
        <p:nvPicPr>
          <p:cNvPr descr="Check" id="461" name="Google Shape;461;p23"/>
          <p:cNvPicPr preferRelativeResize="0"/>
          <p:nvPr/>
        </p:nvPicPr>
        <p:blipFill rotWithShape="1">
          <a:blip r:embed="rId3">
            <a:alphaModFix/>
          </a:blip>
          <a:srcRect b="0" l="0" r="0" t="0"/>
          <a:stretch/>
        </p:blipFill>
        <p:spPr>
          <a:xfrm>
            <a:off x="5029200" y="2616200"/>
            <a:ext cx="254000" cy="254000"/>
          </a:xfrm>
          <a:prstGeom prst="rect">
            <a:avLst/>
          </a:prstGeom>
          <a:noFill/>
          <a:ln>
            <a:noFill/>
          </a:ln>
        </p:spPr>
      </p:pic>
      <p:sp>
        <p:nvSpPr>
          <p:cNvPr id="462" name="Google Shape;462;p23"/>
          <p:cNvSpPr/>
          <p:nvPr/>
        </p:nvSpPr>
        <p:spPr>
          <a:xfrm>
            <a:off x="5384800" y="2603500"/>
            <a:ext cx="2969591"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lahendab konkreetset probleemi</a:t>
            </a:r>
            <a:endParaRPr b="0" i="0" sz="1600" u="none" cap="none" strike="noStrike">
              <a:solidFill>
                <a:schemeClr val="dk1"/>
              </a:solidFill>
              <a:latin typeface="Calibri"/>
              <a:ea typeface="Calibri"/>
              <a:cs typeface="Calibri"/>
              <a:sym typeface="Calibri"/>
            </a:endParaRPr>
          </a:p>
        </p:txBody>
      </p:sp>
      <p:pic>
        <p:nvPicPr>
          <p:cNvPr descr="Check" id="463" name="Google Shape;463;p23"/>
          <p:cNvPicPr preferRelativeResize="0"/>
          <p:nvPr/>
        </p:nvPicPr>
        <p:blipFill rotWithShape="1">
          <a:blip r:embed="rId3">
            <a:alphaModFix/>
          </a:blip>
          <a:srcRect b="0" l="0" r="0" t="0"/>
          <a:stretch/>
        </p:blipFill>
        <p:spPr>
          <a:xfrm>
            <a:off x="5029200" y="3009900"/>
            <a:ext cx="254000" cy="254000"/>
          </a:xfrm>
          <a:prstGeom prst="rect">
            <a:avLst/>
          </a:prstGeom>
          <a:noFill/>
          <a:ln>
            <a:noFill/>
          </a:ln>
        </p:spPr>
      </p:pic>
      <p:sp>
        <p:nvSpPr>
          <p:cNvPr id="464" name="Google Shape;464;p23"/>
          <p:cNvSpPr/>
          <p:nvPr/>
        </p:nvSpPr>
        <p:spPr>
          <a:xfrm>
            <a:off x="5384800" y="2997200"/>
            <a:ext cx="3901102"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on väikese eelarvega realistlikult elluviidav</a:t>
            </a:r>
            <a:endParaRPr b="0" i="0" sz="1600" u="none" cap="none" strike="noStrike">
              <a:solidFill>
                <a:schemeClr val="dk1"/>
              </a:solidFill>
              <a:latin typeface="Calibri"/>
              <a:ea typeface="Calibri"/>
              <a:cs typeface="Calibri"/>
              <a:sym typeface="Calibri"/>
            </a:endParaRPr>
          </a:p>
        </p:txBody>
      </p:sp>
      <p:pic>
        <p:nvPicPr>
          <p:cNvPr descr="Check" id="465" name="Google Shape;465;p23"/>
          <p:cNvPicPr preferRelativeResize="0"/>
          <p:nvPr/>
        </p:nvPicPr>
        <p:blipFill rotWithShape="1">
          <a:blip r:embed="rId3">
            <a:alphaModFix/>
          </a:blip>
          <a:srcRect b="0" l="0" r="0" t="0"/>
          <a:stretch/>
        </p:blipFill>
        <p:spPr>
          <a:xfrm>
            <a:off x="5029200" y="3403600"/>
            <a:ext cx="254000" cy="254000"/>
          </a:xfrm>
          <a:prstGeom prst="rect">
            <a:avLst/>
          </a:prstGeom>
          <a:noFill/>
          <a:ln>
            <a:noFill/>
          </a:ln>
        </p:spPr>
      </p:pic>
      <p:sp>
        <p:nvSpPr>
          <p:cNvPr id="466" name="Google Shape;466;p23"/>
          <p:cNvSpPr/>
          <p:nvPr/>
        </p:nvSpPr>
        <p:spPr>
          <a:xfrm>
            <a:off x="5384800" y="3390900"/>
            <a:ext cx="3015988"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kaasab rohkem kui ühte osapoolt</a:t>
            </a:r>
            <a:endParaRPr b="0" i="0" sz="1600" u="none" cap="none" strike="noStrike">
              <a:solidFill>
                <a:schemeClr val="dk1"/>
              </a:solidFill>
              <a:latin typeface="Calibri"/>
              <a:ea typeface="Calibri"/>
              <a:cs typeface="Calibri"/>
              <a:sym typeface="Calibri"/>
            </a:endParaRPr>
          </a:p>
        </p:txBody>
      </p:sp>
      <p:pic>
        <p:nvPicPr>
          <p:cNvPr descr="Check" id="467" name="Google Shape;467;p23"/>
          <p:cNvPicPr preferRelativeResize="0"/>
          <p:nvPr/>
        </p:nvPicPr>
        <p:blipFill rotWithShape="1">
          <a:blip r:embed="rId3">
            <a:alphaModFix/>
          </a:blip>
          <a:srcRect b="0" l="0" r="0" t="0"/>
          <a:stretch/>
        </p:blipFill>
        <p:spPr>
          <a:xfrm>
            <a:off x="5029200" y="3797300"/>
            <a:ext cx="254000" cy="254000"/>
          </a:xfrm>
          <a:prstGeom prst="rect">
            <a:avLst/>
          </a:prstGeom>
          <a:noFill/>
          <a:ln>
            <a:noFill/>
          </a:ln>
        </p:spPr>
      </p:pic>
      <p:sp>
        <p:nvSpPr>
          <p:cNvPr id="468" name="Google Shape;468;p23"/>
          <p:cNvSpPr/>
          <p:nvPr/>
        </p:nvSpPr>
        <p:spPr>
          <a:xfrm>
            <a:off x="5384800" y="3784600"/>
            <a:ext cx="2356317"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jõuab reaalselt inimesteni</a:t>
            </a:r>
            <a:endParaRPr b="0" i="0" sz="1600" u="none" cap="none" strike="noStrike">
              <a:solidFill>
                <a:schemeClr val="dk1"/>
              </a:solidFill>
              <a:latin typeface="Calibri"/>
              <a:ea typeface="Calibri"/>
              <a:cs typeface="Calibri"/>
              <a:sym typeface="Calibri"/>
            </a:endParaRPr>
          </a:p>
        </p:txBody>
      </p:sp>
      <p:pic>
        <p:nvPicPr>
          <p:cNvPr descr="Check" id="469" name="Google Shape;469;p23"/>
          <p:cNvPicPr preferRelativeResize="0"/>
          <p:nvPr/>
        </p:nvPicPr>
        <p:blipFill rotWithShape="1">
          <a:blip r:embed="rId3">
            <a:alphaModFix/>
          </a:blip>
          <a:srcRect b="0" l="0" r="0" t="0"/>
          <a:stretch/>
        </p:blipFill>
        <p:spPr>
          <a:xfrm>
            <a:off x="5029200" y="4191000"/>
            <a:ext cx="254000" cy="254000"/>
          </a:xfrm>
          <a:prstGeom prst="rect">
            <a:avLst/>
          </a:prstGeom>
          <a:noFill/>
          <a:ln>
            <a:noFill/>
          </a:ln>
        </p:spPr>
      </p:pic>
      <p:sp>
        <p:nvSpPr>
          <p:cNvPr id="470" name="Google Shape;470;p23"/>
          <p:cNvSpPr/>
          <p:nvPr/>
        </p:nvSpPr>
        <p:spPr>
          <a:xfrm>
            <a:off x="5384800" y="4178300"/>
            <a:ext cx="3213327"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jätkub võimalusel ka pärast toetust</a:t>
            </a:r>
            <a:endParaRPr b="0" i="0" sz="1600" u="none" cap="none" strike="noStrike">
              <a:solidFill>
                <a:schemeClr val="dk1"/>
              </a:solidFill>
              <a:latin typeface="Calibri"/>
              <a:ea typeface="Calibri"/>
              <a:cs typeface="Calibri"/>
              <a:sym typeface="Calibri"/>
            </a:endParaRPr>
          </a:p>
        </p:txBody>
      </p:sp>
      <p:sp>
        <p:nvSpPr>
          <p:cNvPr id="471" name="Google Shape;471;p23"/>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3"/>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477" name="Shape 477"/>
        <p:cNvGrpSpPr/>
        <p:nvPr/>
      </p:nvGrpSpPr>
      <p:grpSpPr>
        <a:xfrm>
          <a:off x="0" y="0"/>
          <a:ext cx="0" cy="0"/>
          <a:chOff x="0" y="0"/>
          <a:chExt cx="0" cy="0"/>
        </a:xfrm>
      </p:grpSpPr>
      <p:sp>
        <p:nvSpPr>
          <p:cNvPr id="478" name="Google Shape;478;p24"/>
          <p:cNvSpPr/>
          <p:nvPr/>
        </p:nvSpPr>
        <p:spPr>
          <a:xfrm rot="-90000">
            <a:off x="812304" y="812812"/>
            <a:ext cx="29464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4"/>
          <p:cNvSpPr/>
          <p:nvPr/>
        </p:nvSpPr>
        <p:spPr>
          <a:xfrm rot="-90000">
            <a:off x="939457" y="849851"/>
            <a:ext cx="2773172"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15:40–15:50 · TULEMUSTE ARUTELU</a:t>
            </a:r>
            <a:endParaRPr b="0" i="0" sz="1400" u="none" cap="none" strike="noStrike">
              <a:solidFill>
                <a:schemeClr val="dk1"/>
              </a:solidFill>
              <a:latin typeface="Calibri"/>
              <a:ea typeface="Calibri"/>
              <a:cs typeface="Calibri"/>
              <a:sym typeface="Calibri"/>
            </a:endParaRPr>
          </a:p>
        </p:txBody>
      </p:sp>
      <p:sp>
        <p:nvSpPr>
          <p:cNvPr id="480" name="Google Shape;480;p24"/>
          <p:cNvSpPr/>
          <p:nvPr/>
        </p:nvSpPr>
        <p:spPr>
          <a:xfrm rot="-90000">
            <a:off x="813891" y="1276369"/>
            <a:ext cx="598805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4"/>
          <p:cNvSpPr/>
          <p:nvPr/>
        </p:nvSpPr>
        <p:spPr>
          <a:xfrm rot="-90000">
            <a:off x="1017063" y="1337673"/>
            <a:ext cx="5749100"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MIDA ME TÄNA KOOS NÄGIME?</a:t>
            </a:r>
            <a:endParaRPr b="0" i="0" sz="3600" u="none" cap="none" strike="noStrike">
              <a:solidFill>
                <a:schemeClr val="dk1"/>
              </a:solidFill>
              <a:latin typeface="Calibri"/>
              <a:ea typeface="Calibri"/>
              <a:cs typeface="Calibri"/>
              <a:sym typeface="Calibri"/>
            </a:endParaRPr>
          </a:p>
        </p:txBody>
      </p:sp>
      <p:sp>
        <p:nvSpPr>
          <p:cNvPr id="482" name="Google Shape;482;p24"/>
          <p:cNvSpPr/>
          <p:nvPr/>
        </p:nvSpPr>
        <p:spPr>
          <a:xfrm>
            <a:off x="812800" y="2241550"/>
            <a:ext cx="3403600" cy="1739900"/>
          </a:xfrm>
          <a:prstGeom prst="roundRect">
            <a:avLst>
              <a:gd fmla="val 10219"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4"/>
          <p:cNvSpPr/>
          <p:nvPr/>
        </p:nvSpPr>
        <p:spPr>
          <a:xfrm>
            <a:off x="1041400" y="24447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1</a:t>
            </a:r>
            <a:endParaRPr b="0" i="0" sz="3600" u="none" cap="none" strike="noStrike">
              <a:solidFill>
                <a:schemeClr val="dk1"/>
              </a:solidFill>
              <a:latin typeface="Calibri"/>
              <a:ea typeface="Calibri"/>
              <a:cs typeface="Calibri"/>
              <a:sym typeface="Calibri"/>
            </a:endParaRPr>
          </a:p>
        </p:txBody>
      </p:sp>
      <p:sp>
        <p:nvSpPr>
          <p:cNvPr id="484" name="Google Shape;484;p24"/>
          <p:cNvSpPr/>
          <p:nvPr/>
        </p:nvSpPr>
        <p:spPr>
          <a:xfrm>
            <a:off x="1041400" y="2978150"/>
            <a:ext cx="3034792" cy="8255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1700"/>
              <a:buFont typeface="Barlow"/>
              <a:buNone/>
            </a:pPr>
            <a:r>
              <a:rPr b="1" i="0" lang="en-US" sz="1700" u="none" cap="none" strike="noStrike">
                <a:solidFill>
                  <a:srgbClr val="0B1C6B"/>
                </a:solidFill>
                <a:latin typeface="Barlow"/>
                <a:ea typeface="Barlow"/>
                <a:cs typeface="Barlow"/>
                <a:sym typeface="Barlow"/>
              </a:rPr>
              <a:t>Mis kordus nii maailmakohvikus kui ideetöös?</a:t>
            </a:r>
            <a:endParaRPr b="0" i="0" sz="1700" u="none" cap="none" strike="noStrike">
              <a:solidFill>
                <a:schemeClr val="dk1"/>
              </a:solidFill>
              <a:latin typeface="Calibri"/>
              <a:ea typeface="Calibri"/>
              <a:cs typeface="Calibri"/>
              <a:sym typeface="Calibri"/>
            </a:endParaRPr>
          </a:p>
        </p:txBody>
      </p:sp>
      <p:sp>
        <p:nvSpPr>
          <p:cNvPr id="485" name="Google Shape;485;p24"/>
          <p:cNvSpPr/>
          <p:nvPr/>
        </p:nvSpPr>
        <p:spPr>
          <a:xfrm>
            <a:off x="4394200" y="2241550"/>
            <a:ext cx="3403600" cy="1739900"/>
          </a:xfrm>
          <a:prstGeom prst="roundRect">
            <a:avLst>
              <a:gd fmla="val 10219"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4"/>
          <p:cNvSpPr/>
          <p:nvPr/>
        </p:nvSpPr>
        <p:spPr>
          <a:xfrm>
            <a:off x="4622800" y="24447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2</a:t>
            </a:r>
            <a:endParaRPr b="0" i="0" sz="3600" u="none" cap="none" strike="noStrike">
              <a:solidFill>
                <a:schemeClr val="dk1"/>
              </a:solidFill>
              <a:latin typeface="Calibri"/>
              <a:ea typeface="Calibri"/>
              <a:cs typeface="Calibri"/>
              <a:sym typeface="Calibri"/>
            </a:endParaRPr>
          </a:p>
        </p:txBody>
      </p:sp>
      <p:sp>
        <p:nvSpPr>
          <p:cNvPr id="487" name="Google Shape;487;p24"/>
          <p:cNvSpPr/>
          <p:nvPr/>
        </p:nvSpPr>
        <p:spPr>
          <a:xfrm>
            <a:off x="4622800" y="2978150"/>
            <a:ext cx="3034792" cy="5588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1700"/>
              <a:buFont typeface="Barlow"/>
              <a:buNone/>
            </a:pPr>
            <a:r>
              <a:rPr b="1" i="0" lang="en-US" sz="1700" u="none" cap="none" strike="noStrike">
                <a:solidFill>
                  <a:srgbClr val="0B1C6B"/>
                </a:solidFill>
                <a:latin typeface="Barlow"/>
                <a:ea typeface="Barlow"/>
                <a:cs typeface="Barlow"/>
                <a:sym typeface="Barlow"/>
              </a:rPr>
              <a:t>Milliseid ideid saaks omavahel ühendada?</a:t>
            </a:r>
            <a:endParaRPr b="0" i="0" sz="1700" u="none" cap="none" strike="noStrike">
              <a:solidFill>
                <a:schemeClr val="dk1"/>
              </a:solidFill>
              <a:latin typeface="Calibri"/>
              <a:ea typeface="Calibri"/>
              <a:cs typeface="Calibri"/>
              <a:sym typeface="Calibri"/>
            </a:endParaRPr>
          </a:p>
        </p:txBody>
      </p:sp>
      <p:sp>
        <p:nvSpPr>
          <p:cNvPr id="488" name="Google Shape;488;p24"/>
          <p:cNvSpPr/>
          <p:nvPr/>
        </p:nvSpPr>
        <p:spPr>
          <a:xfrm>
            <a:off x="7975600" y="2241550"/>
            <a:ext cx="3403600" cy="1739900"/>
          </a:xfrm>
          <a:prstGeom prst="roundRect">
            <a:avLst>
              <a:gd fmla="val 10219"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4"/>
          <p:cNvSpPr/>
          <p:nvPr/>
        </p:nvSpPr>
        <p:spPr>
          <a:xfrm>
            <a:off x="8204200" y="2444750"/>
            <a:ext cx="3034792" cy="4826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1F4FA8"/>
              </a:buClr>
              <a:buSzPts val="3600"/>
              <a:buFont typeface="Oswald"/>
              <a:buNone/>
            </a:pPr>
            <a:r>
              <a:rPr b="1" i="0" lang="en-US" sz="3600" u="none" cap="none" strike="noStrike">
                <a:solidFill>
                  <a:srgbClr val="1F4FA8"/>
                </a:solidFill>
                <a:latin typeface="Oswald"/>
                <a:ea typeface="Oswald"/>
                <a:cs typeface="Oswald"/>
                <a:sym typeface="Oswald"/>
              </a:rPr>
              <a:t>3</a:t>
            </a:r>
            <a:endParaRPr b="0" i="0" sz="3600" u="none" cap="none" strike="noStrike">
              <a:solidFill>
                <a:schemeClr val="dk1"/>
              </a:solidFill>
              <a:latin typeface="Calibri"/>
              <a:ea typeface="Calibri"/>
              <a:cs typeface="Calibri"/>
              <a:sym typeface="Calibri"/>
            </a:endParaRPr>
          </a:p>
        </p:txBody>
      </p:sp>
      <p:sp>
        <p:nvSpPr>
          <p:cNvPr id="490" name="Google Shape;490;p24"/>
          <p:cNvSpPr/>
          <p:nvPr/>
        </p:nvSpPr>
        <p:spPr>
          <a:xfrm>
            <a:off x="8204200" y="2978150"/>
            <a:ext cx="3034792" cy="5588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1700"/>
              <a:buFont typeface="Barlow"/>
              <a:buNone/>
            </a:pPr>
            <a:r>
              <a:rPr b="1" i="0" lang="en-US" sz="1700" u="none" cap="none" strike="noStrike">
                <a:solidFill>
                  <a:srgbClr val="0B1C6B"/>
                </a:solidFill>
                <a:latin typeface="Barlow"/>
                <a:ea typeface="Barlow"/>
                <a:cs typeface="Barlow"/>
                <a:sym typeface="Barlow"/>
              </a:rPr>
              <a:t>Kes tahab millisel ideel kaasa lüüa?</a:t>
            </a:r>
            <a:endParaRPr b="0" i="0" sz="1700" u="none" cap="none" strike="noStrike">
              <a:solidFill>
                <a:schemeClr val="dk1"/>
              </a:solidFill>
              <a:latin typeface="Calibri"/>
              <a:ea typeface="Calibri"/>
              <a:cs typeface="Calibri"/>
              <a:sym typeface="Calibri"/>
            </a:endParaRPr>
          </a:p>
        </p:txBody>
      </p:sp>
      <p:sp>
        <p:nvSpPr>
          <p:cNvPr id="491" name="Google Shape;491;p24"/>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4"/>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497" name="Shape 497"/>
        <p:cNvGrpSpPr/>
        <p:nvPr/>
      </p:nvGrpSpPr>
      <p:grpSpPr>
        <a:xfrm>
          <a:off x="0" y="0"/>
          <a:ext cx="0" cy="0"/>
          <a:chOff x="0" y="0"/>
          <a:chExt cx="0" cy="0"/>
        </a:xfrm>
      </p:grpSpPr>
      <p:sp>
        <p:nvSpPr>
          <p:cNvPr id="498" name="Google Shape;498;p25"/>
          <p:cNvSpPr/>
          <p:nvPr/>
        </p:nvSpPr>
        <p:spPr>
          <a:xfrm rot="-90000">
            <a:off x="812899" y="812794"/>
            <a:ext cx="4254500" cy="336550"/>
          </a:xfrm>
          <a:prstGeom prst="rect">
            <a:avLst/>
          </a:prstGeom>
          <a:solidFill>
            <a:srgbClr val="1F4F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5"/>
          <p:cNvSpPr/>
          <p:nvPr/>
        </p:nvSpPr>
        <p:spPr>
          <a:xfrm rot="-90000">
            <a:off x="940045" y="849325"/>
            <a:ext cx="4120515" cy="2730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FBFCFE"/>
              </a:buClr>
              <a:buSzPts val="1400"/>
              <a:buFont typeface="Oswald"/>
              <a:buNone/>
            </a:pPr>
            <a:r>
              <a:rPr b="1" i="0" lang="en-US" sz="1400" u="none" cap="none" strike="noStrike">
                <a:solidFill>
                  <a:srgbClr val="FBFCFE"/>
                </a:solidFill>
                <a:latin typeface="Oswald"/>
                <a:ea typeface="Oswald"/>
                <a:cs typeface="Oswald"/>
                <a:sym typeface="Oswald"/>
              </a:rPr>
              <a:t>15:50–16:00 · TUNNUSTAMINE JA EDASISED SAMMUD</a:t>
            </a:r>
            <a:endParaRPr b="0" i="0" sz="1400" u="none" cap="none" strike="noStrike">
              <a:solidFill>
                <a:schemeClr val="dk1"/>
              </a:solidFill>
              <a:latin typeface="Calibri"/>
              <a:ea typeface="Calibri"/>
              <a:cs typeface="Calibri"/>
              <a:sym typeface="Calibri"/>
            </a:endParaRPr>
          </a:p>
        </p:txBody>
      </p:sp>
      <p:sp>
        <p:nvSpPr>
          <p:cNvPr id="500" name="Google Shape;500;p25"/>
          <p:cNvSpPr/>
          <p:nvPr/>
        </p:nvSpPr>
        <p:spPr>
          <a:xfrm rot="-90000">
            <a:off x="813892" y="1276362"/>
            <a:ext cx="3644900" cy="6604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5"/>
          <p:cNvSpPr/>
          <p:nvPr/>
        </p:nvSpPr>
        <p:spPr>
          <a:xfrm rot="-90000">
            <a:off x="1017075" y="1338586"/>
            <a:ext cx="3335655" cy="5334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3600"/>
              <a:buFont typeface="Oswald"/>
              <a:buNone/>
            </a:pPr>
            <a:r>
              <a:rPr b="1" i="0" lang="en-US" sz="3600" u="none" cap="none" strike="noStrike">
                <a:solidFill>
                  <a:srgbClr val="0B1C6B"/>
                </a:solidFill>
                <a:latin typeface="Oswald"/>
                <a:ea typeface="Oswald"/>
                <a:cs typeface="Oswald"/>
                <a:sym typeface="Oswald"/>
              </a:rPr>
              <a:t>MIS SAAB EDASI?</a:t>
            </a:r>
            <a:endParaRPr b="0" i="0" sz="3600" u="none" cap="none" strike="noStrike">
              <a:solidFill>
                <a:schemeClr val="dk1"/>
              </a:solidFill>
              <a:latin typeface="Calibri"/>
              <a:ea typeface="Calibri"/>
              <a:cs typeface="Calibri"/>
              <a:sym typeface="Calibri"/>
            </a:endParaRPr>
          </a:p>
        </p:txBody>
      </p:sp>
      <p:sp>
        <p:nvSpPr>
          <p:cNvPr id="502" name="Google Shape;502;p25"/>
          <p:cNvSpPr/>
          <p:nvPr/>
        </p:nvSpPr>
        <p:spPr>
          <a:xfrm>
            <a:off x="812800" y="2241550"/>
            <a:ext cx="34036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5"/>
          <p:cNvSpPr/>
          <p:nvPr/>
        </p:nvSpPr>
        <p:spPr>
          <a:xfrm>
            <a:off x="1041400" y="2444750"/>
            <a:ext cx="303479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IDEED</a:t>
            </a:r>
            <a:endParaRPr b="0" i="0" sz="1500" u="none" cap="none" strike="noStrike">
              <a:solidFill>
                <a:schemeClr val="dk1"/>
              </a:solidFill>
              <a:latin typeface="Calibri"/>
              <a:ea typeface="Calibri"/>
              <a:cs typeface="Calibri"/>
              <a:sym typeface="Calibri"/>
            </a:endParaRPr>
          </a:p>
        </p:txBody>
      </p:sp>
      <p:sp>
        <p:nvSpPr>
          <p:cNvPr id="504" name="Google Shape;504;p25"/>
          <p:cNvSpPr/>
          <p:nvPr/>
        </p:nvSpPr>
        <p:spPr>
          <a:xfrm>
            <a:off x="1041400" y="2787650"/>
            <a:ext cx="3034792" cy="5334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Hindame ideid ja teatame toetusotsusest</a:t>
            </a:r>
            <a:endParaRPr b="0" i="0" sz="1600" u="none" cap="none" strike="noStrike">
              <a:solidFill>
                <a:schemeClr val="dk1"/>
              </a:solidFill>
              <a:latin typeface="Calibri"/>
              <a:ea typeface="Calibri"/>
              <a:cs typeface="Calibri"/>
              <a:sym typeface="Calibri"/>
            </a:endParaRPr>
          </a:p>
        </p:txBody>
      </p:sp>
      <p:sp>
        <p:nvSpPr>
          <p:cNvPr id="505" name="Google Shape;505;p25"/>
          <p:cNvSpPr/>
          <p:nvPr/>
        </p:nvSpPr>
        <p:spPr>
          <a:xfrm>
            <a:off x="4394200" y="2241550"/>
            <a:ext cx="34036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5"/>
          <p:cNvSpPr/>
          <p:nvPr/>
        </p:nvSpPr>
        <p:spPr>
          <a:xfrm>
            <a:off x="4622800" y="2444750"/>
            <a:ext cx="303479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ETTEPANEKUD</a:t>
            </a:r>
            <a:endParaRPr b="0" i="0" sz="1500" u="none" cap="none" strike="noStrike">
              <a:solidFill>
                <a:schemeClr val="dk1"/>
              </a:solidFill>
              <a:latin typeface="Calibri"/>
              <a:ea typeface="Calibri"/>
              <a:cs typeface="Calibri"/>
              <a:sym typeface="Calibri"/>
            </a:endParaRPr>
          </a:p>
        </p:txBody>
      </p:sp>
      <p:sp>
        <p:nvSpPr>
          <p:cNvPr id="507" name="Google Shape;507;p25"/>
          <p:cNvSpPr/>
          <p:nvPr/>
        </p:nvSpPr>
        <p:spPr>
          <a:xfrm>
            <a:off x="4622800" y="2787650"/>
            <a:ext cx="3034792" cy="5334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Koondame ettepanekud ja saadame Siseministeeriumile</a:t>
            </a:r>
            <a:endParaRPr b="0" i="0" sz="1600" u="none" cap="none" strike="noStrike">
              <a:solidFill>
                <a:schemeClr val="dk1"/>
              </a:solidFill>
              <a:latin typeface="Calibri"/>
              <a:ea typeface="Calibri"/>
              <a:cs typeface="Calibri"/>
              <a:sym typeface="Calibri"/>
            </a:endParaRPr>
          </a:p>
        </p:txBody>
      </p:sp>
      <p:sp>
        <p:nvSpPr>
          <p:cNvPr id="508" name="Google Shape;508;p25"/>
          <p:cNvSpPr/>
          <p:nvPr/>
        </p:nvSpPr>
        <p:spPr>
          <a:xfrm>
            <a:off x="7975600" y="2241550"/>
            <a:ext cx="3403600" cy="1257300"/>
          </a:xfrm>
          <a:prstGeom prst="roundRect">
            <a:avLst>
              <a:gd fmla="val 14141" name="adj"/>
            </a:avLst>
          </a:prstGeom>
          <a:solidFill>
            <a:srgbClr val="E6F2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5"/>
          <p:cNvSpPr/>
          <p:nvPr/>
        </p:nvSpPr>
        <p:spPr>
          <a:xfrm>
            <a:off x="8204200" y="2444750"/>
            <a:ext cx="3034792" cy="2921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500"/>
              <a:buFont typeface="Oswald"/>
              <a:buNone/>
            </a:pPr>
            <a:r>
              <a:rPr b="1" i="0" lang="en-US" sz="1500" u="none" cap="none" strike="noStrike">
                <a:solidFill>
                  <a:srgbClr val="1F4FA8"/>
                </a:solidFill>
                <a:latin typeface="Oswald"/>
                <a:ea typeface="Oswald"/>
                <a:cs typeface="Oswald"/>
                <a:sym typeface="Oswald"/>
              </a:rPr>
              <a:t>TAGASISIDE</a:t>
            </a:r>
            <a:endParaRPr b="0" i="0" sz="1500" u="none" cap="none" strike="noStrike">
              <a:solidFill>
                <a:schemeClr val="dk1"/>
              </a:solidFill>
              <a:latin typeface="Calibri"/>
              <a:ea typeface="Calibri"/>
              <a:cs typeface="Calibri"/>
              <a:sym typeface="Calibri"/>
            </a:endParaRPr>
          </a:p>
        </p:txBody>
      </p:sp>
      <p:sp>
        <p:nvSpPr>
          <p:cNvPr id="510" name="Google Shape;510;p25"/>
          <p:cNvSpPr/>
          <p:nvPr/>
        </p:nvSpPr>
        <p:spPr>
          <a:xfrm>
            <a:off x="8204200" y="2787650"/>
            <a:ext cx="3034792" cy="533400"/>
          </a:xfrm>
          <a:prstGeom prst="rect">
            <a:avLst/>
          </a:prstGeom>
          <a:noFill/>
          <a:ln>
            <a:noFill/>
          </a:ln>
        </p:spPr>
        <p:txBody>
          <a:bodyPr anchorCtr="0" anchor="t" bIns="0" lIns="0" spcFirstLastPara="1" rIns="0" wrap="square" tIns="0">
            <a:normAutofit/>
          </a:bodyPr>
          <a:lstStyle/>
          <a:p>
            <a:pPr indent="0" lvl="0" marL="0" marR="0" rtl="0" algn="l">
              <a:lnSpc>
                <a:spcPct val="125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Anna tagasisidet tänase päeva kohta</a:t>
            </a:r>
            <a:endParaRPr b="0" i="0" sz="1600" u="none" cap="none" strike="noStrike">
              <a:solidFill>
                <a:schemeClr val="dk1"/>
              </a:solidFill>
              <a:latin typeface="Calibri"/>
              <a:ea typeface="Calibri"/>
              <a:cs typeface="Calibri"/>
              <a:sym typeface="Calibri"/>
            </a:endParaRPr>
          </a:p>
        </p:txBody>
      </p:sp>
      <p:sp>
        <p:nvSpPr>
          <p:cNvPr id="511" name="Google Shape;511;p25"/>
          <p:cNvSpPr/>
          <p:nvPr/>
        </p:nvSpPr>
        <p:spPr>
          <a:xfrm>
            <a:off x="812800" y="3803650"/>
            <a:ext cx="10883392" cy="355600"/>
          </a:xfrm>
          <a:prstGeom prst="rect">
            <a:avLst/>
          </a:prstGeom>
          <a:noFill/>
          <a:ln>
            <a:noFill/>
          </a:ln>
        </p:spPr>
        <p:txBody>
          <a:bodyPr anchorCtr="0" anchor="t" bIns="0" lIns="0" spcFirstLastPara="1" rIns="0" wrap="square" tIns="0">
            <a:normAutofit/>
          </a:bodyPr>
          <a:lstStyle/>
          <a:p>
            <a:pPr indent="0" lvl="0" marL="0" marR="0" rtl="0" algn="l">
              <a:lnSpc>
                <a:spcPct val="130000"/>
              </a:lnSpc>
              <a:spcBef>
                <a:spcPts val="0"/>
              </a:spcBef>
              <a:spcAft>
                <a:spcPts val="0"/>
              </a:spcAft>
              <a:buClr>
                <a:srgbClr val="0B1C6B"/>
              </a:buClr>
              <a:buSzPts val="2000"/>
              <a:buFont typeface="Barlow"/>
              <a:buNone/>
            </a:pPr>
            <a:r>
              <a:rPr b="1" i="0" lang="en-US" sz="2000" u="none" cap="none" strike="noStrike">
                <a:solidFill>
                  <a:srgbClr val="0B1C6B"/>
                </a:solidFill>
                <a:latin typeface="Barlow"/>
                <a:ea typeface="Barlow"/>
                <a:cs typeface="Barlow"/>
                <a:sym typeface="Barlow"/>
              </a:rPr>
              <a:t>Aitäh koolitajatele, lauajuhtidele ja kõigile osalejatele!</a:t>
            </a:r>
            <a:endParaRPr b="0" i="0" sz="2000" u="none" cap="none" strike="noStrike">
              <a:solidFill>
                <a:schemeClr val="dk1"/>
              </a:solidFill>
              <a:latin typeface="Calibri"/>
              <a:ea typeface="Calibri"/>
              <a:cs typeface="Calibri"/>
              <a:sym typeface="Calibri"/>
            </a:endParaRPr>
          </a:p>
        </p:txBody>
      </p:sp>
      <p:sp>
        <p:nvSpPr>
          <p:cNvPr id="512" name="Google Shape;512;p25"/>
          <p:cNvSpPr/>
          <p:nvPr/>
        </p:nvSpPr>
        <p:spPr>
          <a:xfrm>
            <a:off x="812800" y="6308725"/>
            <a:ext cx="304800" cy="76200"/>
          </a:xfrm>
          <a:prstGeom prst="roundRect">
            <a:avLst>
              <a:gd fmla="val 50000" name="adj"/>
            </a:avLst>
          </a:prstGeom>
          <a:solidFill>
            <a:srgbClr val="FBE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p:nvPr/>
        </p:nvSpPr>
        <p:spPr>
          <a:xfrm>
            <a:off x="1219200" y="6242050"/>
            <a:ext cx="5673679" cy="23495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1F4FA8"/>
              </a:buClr>
              <a:buSzPts val="1200"/>
              <a:buFont typeface="Oswald"/>
              <a:buNone/>
            </a:pPr>
            <a:r>
              <a:rPr b="0" i="0" lang="en-US" sz="1200" u="none" cap="none" strike="noStrike">
                <a:solidFill>
                  <a:srgbClr val="1F4FA8"/>
                </a:solidFill>
                <a:latin typeface="Oswald"/>
                <a:ea typeface="Oswald"/>
                <a:cs typeface="Oswald"/>
                <a:sym typeface="Oswald"/>
              </a:rPr>
              <a:t>KOGUKONNA ARENGU- JA KOOSTÖÖPÄEV · 26.09.2026 · TALLINN, TALLINK SPA HOTELL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CFE"/>
        </a:solidFill>
      </p:bgPr>
    </p:bg>
    <p:spTree>
      <p:nvGrpSpPr>
        <p:cNvPr id="518" name="Shape 518"/>
        <p:cNvGrpSpPr/>
        <p:nvPr/>
      </p:nvGrpSpPr>
      <p:grpSpPr>
        <a:xfrm>
          <a:off x="0" y="0"/>
          <a:ext cx="0" cy="0"/>
          <a:chOff x="0" y="0"/>
          <a:chExt cx="0" cy="0"/>
        </a:xfrm>
      </p:grpSpPr>
      <p:sp>
        <p:nvSpPr>
          <p:cNvPr id="519" name="Google Shape;519;p26"/>
          <p:cNvSpPr/>
          <p:nvPr/>
        </p:nvSpPr>
        <p:spPr>
          <a:xfrm rot="-90000">
            <a:off x="4876800" y="1517656"/>
            <a:ext cx="2438400" cy="1003300"/>
          </a:xfrm>
          <a:prstGeom prst="rect">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6"/>
          <p:cNvSpPr/>
          <p:nvPr/>
        </p:nvSpPr>
        <p:spPr>
          <a:xfrm rot="-90000">
            <a:off x="5079990" y="1580360"/>
            <a:ext cx="2092960" cy="876300"/>
          </a:xfrm>
          <a:prstGeom prst="rect">
            <a:avLst/>
          </a:prstGeom>
          <a:noFill/>
          <a:ln>
            <a:noFill/>
          </a:ln>
        </p:spPr>
        <p:txBody>
          <a:bodyPr anchorCtr="0" anchor="t" bIns="0" lIns="0" spcFirstLastPara="1" rIns="0" wrap="square" tIns="0">
            <a:normAutofit/>
          </a:bodyPr>
          <a:lstStyle/>
          <a:p>
            <a:pPr indent="0" lvl="0" marL="0" marR="0" rtl="0" algn="l">
              <a:lnSpc>
                <a:spcPct val="112000"/>
              </a:lnSpc>
              <a:spcBef>
                <a:spcPts val="0"/>
              </a:spcBef>
              <a:spcAft>
                <a:spcPts val="0"/>
              </a:spcAft>
              <a:buClr>
                <a:srgbClr val="0B1C6B"/>
              </a:buClr>
              <a:buSzPts val="6000"/>
              <a:buFont typeface="Oswald"/>
              <a:buNone/>
            </a:pPr>
            <a:r>
              <a:rPr b="1" i="0" lang="en-US" sz="6000" u="none" cap="none" strike="noStrike">
                <a:solidFill>
                  <a:srgbClr val="0B1C6B"/>
                </a:solidFill>
                <a:latin typeface="Oswald"/>
                <a:ea typeface="Oswald"/>
                <a:cs typeface="Oswald"/>
                <a:sym typeface="Oswald"/>
              </a:rPr>
              <a:t>AITÄH!</a:t>
            </a:r>
            <a:endParaRPr b="0" i="0" sz="6000" u="none" cap="none" strike="noStrike">
              <a:solidFill>
                <a:schemeClr val="dk1"/>
              </a:solidFill>
              <a:latin typeface="Calibri"/>
              <a:ea typeface="Calibri"/>
              <a:cs typeface="Calibri"/>
              <a:sym typeface="Calibri"/>
            </a:endParaRPr>
          </a:p>
        </p:txBody>
      </p:sp>
      <p:sp>
        <p:nvSpPr>
          <p:cNvPr id="521" name="Google Shape;521;p26"/>
          <p:cNvSpPr/>
          <p:nvPr/>
        </p:nvSpPr>
        <p:spPr>
          <a:xfrm>
            <a:off x="1968500" y="2774950"/>
            <a:ext cx="8255000" cy="965200"/>
          </a:xfrm>
          <a:prstGeom prst="roundRect">
            <a:avLst>
              <a:gd fmla="val 23684"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6"/>
          <p:cNvSpPr/>
          <p:nvPr/>
        </p:nvSpPr>
        <p:spPr>
          <a:xfrm>
            <a:off x="2106295" y="2927350"/>
            <a:ext cx="7979410" cy="685800"/>
          </a:xfrm>
          <a:prstGeom prst="rect">
            <a:avLst/>
          </a:prstGeom>
          <a:noFill/>
          <a:ln>
            <a:noFill/>
          </a:ln>
        </p:spPr>
        <p:txBody>
          <a:bodyPr anchorCtr="0" anchor="t" bIns="0" lIns="0" spcFirstLastPara="1" rIns="0" wrap="square" tIns="0">
            <a:normAutofit/>
          </a:bodyPr>
          <a:lstStyle/>
          <a:p>
            <a:pPr indent="0" lvl="0" marL="0" marR="0" rtl="0" algn="ctr">
              <a:lnSpc>
                <a:spcPct val="130000"/>
              </a:lnSpc>
              <a:spcBef>
                <a:spcPts val="0"/>
              </a:spcBef>
              <a:spcAft>
                <a:spcPts val="0"/>
              </a:spcAft>
              <a:buClr>
                <a:srgbClr val="0B1C6B"/>
              </a:buClr>
              <a:buSzPts val="2000"/>
              <a:buFont typeface="Oswald"/>
              <a:buNone/>
            </a:pPr>
            <a:r>
              <a:rPr b="1" i="0" lang="en-US" sz="2000" u="none" cap="none" strike="noStrike">
                <a:solidFill>
                  <a:srgbClr val="0B1C6B"/>
                </a:solidFill>
                <a:latin typeface="Oswald"/>
                <a:ea typeface="Oswald"/>
                <a:cs typeface="Oswald"/>
                <a:sym typeface="Oswald"/>
              </a:rPr>
              <a:t>KOOS TEGUTSEDES, ÜKSTEIST MÕISTES JA ÜHISTE EESMÄRKIDE NIMEL KOOSTÖÖD TEHES LOOME TUGEVAMAD KOGUKONNAD.</a:t>
            </a:r>
            <a:endParaRPr b="0" i="0" sz="2000" u="none" cap="none" strike="noStrike">
              <a:solidFill>
                <a:schemeClr val="dk1"/>
              </a:solidFill>
              <a:latin typeface="Calibri"/>
              <a:ea typeface="Calibri"/>
              <a:cs typeface="Calibri"/>
              <a:sym typeface="Calibri"/>
            </a:endParaRPr>
          </a:p>
        </p:txBody>
      </p:sp>
      <p:sp>
        <p:nvSpPr>
          <p:cNvPr id="523" name="Google Shape;523;p26"/>
          <p:cNvSpPr/>
          <p:nvPr/>
        </p:nvSpPr>
        <p:spPr>
          <a:xfrm>
            <a:off x="3876774" y="3994150"/>
            <a:ext cx="4438352" cy="431800"/>
          </a:xfrm>
          <a:prstGeom prst="roundRect">
            <a:avLst>
              <a:gd fmla="val 50000" name="adj"/>
            </a:avLst>
          </a:prstGeom>
          <a:solidFill>
            <a:srgbClr val="DCEE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aperPlane" id="524" name="Google Shape;524;p26"/>
          <p:cNvPicPr preferRelativeResize="0"/>
          <p:nvPr/>
        </p:nvPicPr>
        <p:blipFill rotWithShape="1">
          <a:blip r:embed="rId3">
            <a:alphaModFix/>
          </a:blip>
          <a:srcRect b="0" l="0" r="0" t="0"/>
          <a:stretch/>
        </p:blipFill>
        <p:spPr>
          <a:xfrm>
            <a:off x="4079974" y="4095750"/>
            <a:ext cx="228600" cy="228600"/>
          </a:xfrm>
          <a:prstGeom prst="rect">
            <a:avLst/>
          </a:prstGeom>
          <a:noFill/>
          <a:ln>
            <a:noFill/>
          </a:ln>
        </p:spPr>
      </p:pic>
      <p:sp>
        <p:nvSpPr>
          <p:cNvPr id="525" name="Google Shape;525;p26"/>
          <p:cNvSpPr/>
          <p:nvPr/>
        </p:nvSpPr>
        <p:spPr>
          <a:xfrm>
            <a:off x="4410174" y="4070350"/>
            <a:ext cx="3812805" cy="304800"/>
          </a:xfrm>
          <a:prstGeom prst="rect">
            <a:avLst/>
          </a:prstGeom>
          <a:noFill/>
          <a:ln>
            <a:noFill/>
          </a:ln>
        </p:spPr>
        <p:txBody>
          <a:bodyPr anchorCtr="0" anchor="t" bIns="0" lIns="0" spcFirstLastPara="1" rIns="0" wrap="square" tIns="0">
            <a:normAutofit/>
          </a:bodyPr>
          <a:lstStyle/>
          <a:p>
            <a:pPr indent="0" lvl="0" marL="0" marR="0" rtl="0" algn="l">
              <a:lnSpc>
                <a:spcPct val="140000"/>
              </a:lnSpc>
              <a:spcBef>
                <a:spcPts val="0"/>
              </a:spcBef>
              <a:spcAft>
                <a:spcPts val="0"/>
              </a:spcAft>
              <a:buClr>
                <a:srgbClr val="0B1C6B"/>
              </a:buClr>
              <a:buSzPts val="1600"/>
              <a:buFont typeface="Barlow"/>
              <a:buNone/>
            </a:pPr>
            <a:r>
              <a:rPr b="1" i="0" lang="en-US" sz="1600" u="none" cap="none" strike="noStrike">
                <a:solidFill>
                  <a:srgbClr val="0B1C6B"/>
                </a:solidFill>
                <a:latin typeface="Barlow"/>
                <a:ea typeface="Barlow"/>
                <a:cs typeface="Barlow"/>
                <a:sym typeface="Barlow"/>
              </a:rPr>
              <a:t>Vassili Golikov · 5560 2993 · info@sscw.ee</a:t>
            </a:r>
            <a:endParaRPr b="0" i="0" sz="1600" u="none" cap="none" strike="noStrike">
              <a:solidFill>
                <a:schemeClr val="dk1"/>
              </a:solidFill>
              <a:latin typeface="Calibri"/>
              <a:ea typeface="Calibri"/>
              <a:cs typeface="Calibri"/>
              <a:sym typeface="Calibri"/>
            </a:endParaRPr>
          </a:p>
        </p:txBody>
      </p:sp>
      <p:sp>
        <p:nvSpPr>
          <p:cNvPr id="526" name="Google Shape;526;p26"/>
          <p:cNvSpPr/>
          <p:nvPr/>
        </p:nvSpPr>
        <p:spPr>
          <a:xfrm>
            <a:off x="0" y="5588000"/>
            <a:ext cx="12192000" cy="1270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7" name="Google Shape;527;p26"/>
          <p:cNvCxnSpPr/>
          <p:nvPr/>
        </p:nvCxnSpPr>
        <p:spPr>
          <a:xfrm>
            <a:off x="0" y="5600700"/>
            <a:ext cx="12192000" cy="0"/>
          </a:xfrm>
          <a:prstGeom prst="straightConnector1">
            <a:avLst/>
          </a:prstGeom>
          <a:noFill/>
          <a:ln cap="flat" cmpd="sng" w="25400">
            <a:solidFill>
              <a:srgbClr val="FBE04A"/>
            </a:solidFill>
            <a:prstDash val="solid"/>
            <a:round/>
            <a:headEnd len="sm" w="sm" type="none"/>
            <a:tailEnd len="sm" w="sm" type="none"/>
          </a:ln>
        </p:spPr>
      </p:cxnSp>
      <p:pic>
        <p:nvPicPr>
          <p:cNvPr descr="Sillamäe Lastekaitse Ühing ja British Council" id="528" name="Google Shape;528;p26"/>
          <p:cNvPicPr preferRelativeResize="0"/>
          <p:nvPr/>
        </p:nvPicPr>
        <p:blipFill rotWithShape="1">
          <a:blip r:embed="rId4">
            <a:alphaModFix/>
          </a:blip>
          <a:srcRect b="0" l="0" r="0" t="0"/>
          <a:stretch/>
        </p:blipFill>
        <p:spPr>
          <a:xfrm>
            <a:off x="1365250" y="5778500"/>
            <a:ext cx="4610100" cy="914400"/>
          </a:xfrm>
          <a:prstGeom prst="rect">
            <a:avLst/>
          </a:prstGeom>
          <a:noFill/>
          <a:ln>
            <a:noFill/>
          </a:ln>
        </p:spPr>
      </p:pic>
      <p:pic>
        <p:nvPicPr>
          <p:cNvPr descr="Peace Child Eesti ja Tallinna Haridusamet" id="529" name="Google Shape;529;p26"/>
          <p:cNvPicPr preferRelativeResize="0"/>
          <p:nvPr/>
        </p:nvPicPr>
        <p:blipFill rotWithShape="1">
          <a:blip r:embed="rId5">
            <a:alphaModFix/>
          </a:blip>
          <a:srcRect b="-30" l="0" r="0" t="-30"/>
          <a:stretch/>
        </p:blipFill>
        <p:spPr>
          <a:xfrm>
            <a:off x="6584950" y="5778500"/>
            <a:ext cx="4241800" cy="914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2026-09-25T13:14:41Z</dcterms:created>
  <dc:creator>PptxGenJS</dc:creator>
</cp:coreProperties>
</file>