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4" roundtripDataSignature="AMtx7miLuDiEpiWGbJEhjo4MNyhs/wTf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24" Type="http://customschemas.google.com/relationships/presentationmetadata" Target="metadata"/><Relationship Id="rId12" Type="http://schemas.openxmlformats.org/officeDocument/2006/relationships/slide" Target="slides/slide8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" name="Google Shape;2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" name="Google Shape;3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" name="Google Shape;4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5" name="Google Shape;26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0" name="Google Shape;300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3" name="Google Shape;343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5" name="Google Shape;375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4" name="Google Shape;394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0" name="Google Shape;420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5" name="Google Shape;435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76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"/>
          <p:cNvSpPr/>
          <p:nvPr/>
        </p:nvSpPr>
        <p:spPr>
          <a:xfrm>
            <a:off x="0" y="5577840"/>
            <a:ext cx="12188952" cy="1280160"/>
          </a:xfrm>
          <a:prstGeom prst="rect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1"/>
          <p:cNvSpPr txBox="1"/>
          <p:nvPr/>
        </p:nvSpPr>
        <p:spPr>
          <a:xfrm>
            <a:off x="822960" y="2103120"/>
            <a:ext cx="10543032" cy="1737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Cambria"/>
              <a:buNone/>
            </a:pPr>
            <a:r>
              <a:rPr b="1" i="0" lang="en-US" sz="42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Noored kui kogukonna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Cambria"/>
              <a:buNone/>
            </a:pPr>
            <a:r>
              <a:rPr b="1" i="0" lang="en-US" sz="42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muutuste loojad: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 txBox="1"/>
          <p:nvPr/>
        </p:nvSpPr>
        <p:spPr>
          <a:xfrm>
            <a:off x="822960" y="3703320"/>
            <a:ext cx="10543032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4200"/>
              <a:buFont typeface="Cambria"/>
              <a:buNone/>
            </a:pPr>
            <a:r>
              <a:rPr b="1" i="1" lang="en-US" sz="4200" u="none" cap="none" strike="noStrike">
                <a:solidFill>
                  <a:srgbClr val="F96167"/>
                </a:solidFill>
                <a:latin typeface="Cambria"/>
                <a:ea typeface="Cambria"/>
                <a:cs typeface="Cambria"/>
                <a:sym typeface="Cambria"/>
              </a:rPr>
              <a:t>ideest mõjuni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 txBox="1"/>
          <p:nvPr/>
        </p:nvSpPr>
        <p:spPr>
          <a:xfrm>
            <a:off x="822960" y="5806440"/>
            <a:ext cx="1054303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Tallinna Tehnikagümnaasium  ·  25.09.2026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2"/>
          <p:cNvSpPr txBox="1"/>
          <p:nvPr/>
        </p:nvSpPr>
        <p:spPr>
          <a:xfrm>
            <a:off x="640080" y="777240"/>
            <a:ext cx="10908792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Töötoa eesmärk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" name="Google Shape;28;p2"/>
          <p:cNvCxnSpPr/>
          <p:nvPr/>
        </p:nvCxnSpPr>
        <p:spPr>
          <a:xfrm>
            <a:off x="640080" y="1691640"/>
            <a:ext cx="2011680" cy="0"/>
          </a:xfrm>
          <a:prstGeom prst="straightConnector1">
            <a:avLst/>
          </a:prstGeom>
          <a:noFill/>
          <a:ln cap="flat" cmpd="sng" w="38100">
            <a:solidFill>
              <a:srgbClr val="F9616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p2"/>
          <p:cNvSpPr txBox="1"/>
          <p:nvPr/>
        </p:nvSpPr>
        <p:spPr>
          <a:xfrm>
            <a:off x="640080" y="2194560"/>
            <a:ext cx="10908792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Fookus praktilisel tegutsemisel: kuidas märgata probleeme, kujundada lahendusi ja viia need ellu koostöös kogukonnaga.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2"/>
          <p:cNvSpPr txBox="1"/>
          <p:nvPr/>
        </p:nvSpPr>
        <p:spPr>
          <a:xfrm>
            <a:off x="457200" y="6446520"/>
            <a:ext cx="108173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Peace Child Eesti  ·  Noored kui kogukonna muutuste loojad: ideest mõjuni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"/>
          <p:cNvSpPr txBox="1"/>
          <p:nvPr/>
        </p:nvSpPr>
        <p:spPr>
          <a:xfrm>
            <a:off x="11365992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3"/>
          <p:cNvSpPr txBox="1"/>
          <p:nvPr/>
        </p:nvSpPr>
        <p:spPr>
          <a:xfrm>
            <a:off x="640080" y="457200"/>
            <a:ext cx="1090879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96167"/>
                </a:solidFill>
                <a:latin typeface="Calibri"/>
                <a:ea typeface="Calibri"/>
                <a:cs typeface="Calibri"/>
                <a:sym typeface="Calibri"/>
              </a:rPr>
              <a:t>ÕPIEESMÄRGID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3"/>
          <p:cNvSpPr txBox="1"/>
          <p:nvPr/>
        </p:nvSpPr>
        <p:spPr>
          <a:xfrm>
            <a:off x="640080" y="777240"/>
            <a:ext cx="10908792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Mida sa täna õpid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" name="Google Shape;40;p3"/>
          <p:cNvCxnSpPr/>
          <p:nvPr/>
        </p:nvCxnSpPr>
        <p:spPr>
          <a:xfrm>
            <a:off x="640080" y="1691640"/>
            <a:ext cx="2011680" cy="0"/>
          </a:xfrm>
          <a:prstGeom prst="straightConnector1">
            <a:avLst/>
          </a:prstGeom>
          <a:noFill/>
          <a:ln cap="flat" cmpd="sng" w="38100">
            <a:solidFill>
              <a:srgbClr val="F9616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3"/>
          <p:cNvSpPr txBox="1"/>
          <p:nvPr/>
        </p:nvSpPr>
        <p:spPr>
          <a:xfrm>
            <a:off x="640080" y="2103120"/>
            <a:ext cx="10908792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Mõista, millest sünnib päriselt toimiv muutus kogukonnas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spcBef>
                <a:spcPts val="2000"/>
              </a:spcBef>
              <a:spcAft>
                <a:spcPts val="0"/>
              </a:spcAft>
              <a:buClr>
                <a:srgbClr val="26272B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Märgata ja sõnastada kogukonna probleeme noorte vaatenurgast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spcBef>
                <a:spcPts val="2000"/>
              </a:spcBef>
              <a:spcAft>
                <a:spcPts val="0"/>
              </a:spcAft>
              <a:buClr>
                <a:srgbClr val="26272B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Kasutada raamistikku Märka → Mõista → Loo → Tegutse ideede arendamisel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spcBef>
                <a:spcPts val="2000"/>
              </a:spcBef>
              <a:spcAft>
                <a:spcPts val="0"/>
              </a:spcAft>
              <a:buClr>
                <a:srgbClr val="26272B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Muuta idee grupitöö käigus konkreetseks miniprojektiks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spcBef>
                <a:spcPts val="2000"/>
              </a:spcBef>
              <a:spcAft>
                <a:spcPts val="0"/>
              </a:spcAft>
              <a:buClr>
                <a:srgbClr val="26272B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Esitleda oma ideed ning anda ja saada tagasisidet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3"/>
          <p:cNvSpPr txBox="1"/>
          <p:nvPr/>
        </p:nvSpPr>
        <p:spPr>
          <a:xfrm>
            <a:off x="457200" y="6446520"/>
            <a:ext cx="108173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Peace Child Eesti  ·  Noored kui kogukonna muutuste loojad: ideest mõjuni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3"/>
          <p:cNvSpPr txBox="1"/>
          <p:nvPr/>
        </p:nvSpPr>
        <p:spPr>
          <a:xfrm>
            <a:off x="11365992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5"/>
          <p:cNvSpPr txBox="1"/>
          <p:nvPr/>
        </p:nvSpPr>
        <p:spPr>
          <a:xfrm>
            <a:off x="640080" y="457200"/>
            <a:ext cx="1090879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96167"/>
                </a:solidFill>
                <a:latin typeface="Calibri"/>
                <a:ea typeface="Calibri"/>
                <a:cs typeface="Calibri"/>
                <a:sym typeface="Calibri"/>
              </a:rPr>
              <a:t>MEIE RAAMISTIK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5"/>
          <p:cNvSpPr txBox="1"/>
          <p:nvPr/>
        </p:nvSpPr>
        <p:spPr>
          <a:xfrm>
            <a:off x="640080" y="777240"/>
            <a:ext cx="10908792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Kuidas ideest muutuseni jõuda?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2" name="Google Shape;52;p5"/>
          <p:cNvCxnSpPr/>
          <p:nvPr/>
        </p:nvCxnSpPr>
        <p:spPr>
          <a:xfrm>
            <a:off x="640080" y="1691640"/>
            <a:ext cx="2011680" cy="0"/>
          </a:xfrm>
          <a:prstGeom prst="straightConnector1">
            <a:avLst/>
          </a:prstGeom>
          <a:noFill/>
          <a:ln cap="flat" cmpd="sng" w="38100">
            <a:solidFill>
              <a:srgbClr val="F9616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3" name="Google Shape;53;p5"/>
          <p:cNvSpPr/>
          <p:nvPr/>
        </p:nvSpPr>
        <p:spPr>
          <a:xfrm>
            <a:off x="640080" y="2377440"/>
            <a:ext cx="1998878" cy="3017520"/>
          </a:xfrm>
          <a:prstGeom prst="roundRect">
            <a:avLst>
              <a:gd fmla="val 3660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5"/>
          <p:cNvSpPr/>
          <p:nvPr/>
        </p:nvSpPr>
        <p:spPr>
          <a:xfrm>
            <a:off x="1365199" y="2606040"/>
            <a:ext cx="548640" cy="548640"/>
          </a:xfrm>
          <a:prstGeom prst="ellipse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5"/>
          <p:cNvSpPr txBox="1"/>
          <p:nvPr/>
        </p:nvSpPr>
        <p:spPr>
          <a:xfrm>
            <a:off x="1365199" y="260604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5"/>
          <p:cNvSpPr txBox="1"/>
          <p:nvPr/>
        </p:nvSpPr>
        <p:spPr>
          <a:xfrm>
            <a:off x="731520" y="3337560"/>
            <a:ext cx="1815998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Märka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5"/>
          <p:cNvSpPr txBox="1"/>
          <p:nvPr/>
        </p:nvSpPr>
        <p:spPr>
          <a:xfrm>
            <a:off x="777240" y="3931920"/>
            <a:ext cx="1724558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050"/>
              <a:buFont typeface="Calibri"/>
              <a:buNone/>
            </a:pPr>
            <a:r>
              <a:rPr b="0" i="0" lang="en-US" sz="15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Millist probleemi näeme?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8" name="Google Shape;58;p5"/>
          <p:cNvCxnSpPr/>
          <p:nvPr/>
        </p:nvCxnSpPr>
        <p:spPr>
          <a:xfrm>
            <a:off x="2638958" y="2880360"/>
            <a:ext cx="228600" cy="0"/>
          </a:xfrm>
          <a:prstGeom prst="straightConnector1">
            <a:avLst/>
          </a:prstGeom>
          <a:noFill/>
          <a:ln cap="flat" cmpd="sng" w="19050">
            <a:solidFill>
              <a:srgbClr val="6B6E7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9" name="Google Shape;59;p5"/>
          <p:cNvSpPr/>
          <p:nvPr/>
        </p:nvSpPr>
        <p:spPr>
          <a:xfrm>
            <a:off x="2867558" y="2377440"/>
            <a:ext cx="1998878" cy="3017520"/>
          </a:xfrm>
          <a:prstGeom prst="roundRect">
            <a:avLst>
              <a:gd fmla="val 3660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/>
          <p:nvPr/>
        </p:nvSpPr>
        <p:spPr>
          <a:xfrm>
            <a:off x="3592678" y="2606040"/>
            <a:ext cx="548640" cy="548640"/>
          </a:xfrm>
          <a:prstGeom prst="ellipse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5"/>
          <p:cNvSpPr txBox="1"/>
          <p:nvPr/>
        </p:nvSpPr>
        <p:spPr>
          <a:xfrm>
            <a:off x="3592678" y="260604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5"/>
          <p:cNvSpPr txBox="1"/>
          <p:nvPr/>
        </p:nvSpPr>
        <p:spPr>
          <a:xfrm>
            <a:off x="2958998" y="3337560"/>
            <a:ext cx="1815998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Mõista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5"/>
          <p:cNvSpPr txBox="1"/>
          <p:nvPr/>
        </p:nvSpPr>
        <p:spPr>
          <a:xfrm>
            <a:off x="3004718" y="3931920"/>
            <a:ext cx="1724558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050"/>
              <a:buFont typeface="Calibri"/>
              <a:buNone/>
            </a:pPr>
            <a:r>
              <a:rPr b="0" i="0" lang="en-US" sz="15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Keda probleem mõjutab?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4" name="Google Shape;64;p5"/>
          <p:cNvCxnSpPr/>
          <p:nvPr/>
        </p:nvCxnSpPr>
        <p:spPr>
          <a:xfrm>
            <a:off x="4866437" y="2880360"/>
            <a:ext cx="228600" cy="0"/>
          </a:xfrm>
          <a:prstGeom prst="straightConnector1">
            <a:avLst/>
          </a:prstGeom>
          <a:noFill/>
          <a:ln cap="flat" cmpd="sng" w="19050">
            <a:solidFill>
              <a:srgbClr val="6B6E7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65" name="Google Shape;65;p5"/>
          <p:cNvSpPr/>
          <p:nvPr/>
        </p:nvSpPr>
        <p:spPr>
          <a:xfrm>
            <a:off x="5095037" y="2377440"/>
            <a:ext cx="1998878" cy="3017520"/>
          </a:xfrm>
          <a:prstGeom prst="roundRect">
            <a:avLst>
              <a:gd fmla="val 3660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5"/>
          <p:cNvSpPr/>
          <p:nvPr/>
        </p:nvSpPr>
        <p:spPr>
          <a:xfrm>
            <a:off x="5820156" y="2606040"/>
            <a:ext cx="548640" cy="548640"/>
          </a:xfrm>
          <a:prstGeom prst="ellipse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5"/>
          <p:cNvSpPr txBox="1"/>
          <p:nvPr/>
        </p:nvSpPr>
        <p:spPr>
          <a:xfrm>
            <a:off x="5820156" y="260604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5"/>
          <p:cNvSpPr txBox="1"/>
          <p:nvPr/>
        </p:nvSpPr>
        <p:spPr>
          <a:xfrm>
            <a:off x="5186477" y="3337560"/>
            <a:ext cx="1815998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Loo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5"/>
          <p:cNvSpPr txBox="1"/>
          <p:nvPr/>
        </p:nvSpPr>
        <p:spPr>
          <a:xfrm>
            <a:off x="5232197" y="3931920"/>
            <a:ext cx="1724558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050"/>
              <a:buFont typeface="Calibri"/>
              <a:buNone/>
            </a:pPr>
            <a:r>
              <a:rPr b="0" i="0" lang="en-US" sz="15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Milliseid lahendusi võiks proovida?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0" name="Google Shape;70;p5"/>
          <p:cNvCxnSpPr/>
          <p:nvPr/>
        </p:nvCxnSpPr>
        <p:spPr>
          <a:xfrm>
            <a:off x="7093915" y="2880360"/>
            <a:ext cx="228600" cy="0"/>
          </a:xfrm>
          <a:prstGeom prst="straightConnector1">
            <a:avLst/>
          </a:prstGeom>
          <a:noFill/>
          <a:ln cap="flat" cmpd="sng" w="19050">
            <a:solidFill>
              <a:srgbClr val="6B6E7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1" name="Google Shape;71;p5"/>
          <p:cNvSpPr/>
          <p:nvPr/>
        </p:nvSpPr>
        <p:spPr>
          <a:xfrm>
            <a:off x="7322515" y="2377440"/>
            <a:ext cx="1998878" cy="3017520"/>
          </a:xfrm>
          <a:prstGeom prst="roundRect">
            <a:avLst>
              <a:gd fmla="val 3660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5"/>
          <p:cNvSpPr/>
          <p:nvPr/>
        </p:nvSpPr>
        <p:spPr>
          <a:xfrm>
            <a:off x="8047634" y="2606040"/>
            <a:ext cx="548640" cy="548640"/>
          </a:xfrm>
          <a:prstGeom prst="ellipse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5"/>
          <p:cNvSpPr txBox="1"/>
          <p:nvPr/>
        </p:nvSpPr>
        <p:spPr>
          <a:xfrm>
            <a:off x="8047634" y="260604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4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5"/>
          <p:cNvSpPr txBox="1"/>
          <p:nvPr/>
        </p:nvSpPr>
        <p:spPr>
          <a:xfrm>
            <a:off x="7413955" y="3337560"/>
            <a:ext cx="1815998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Tegutse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5"/>
          <p:cNvSpPr txBox="1"/>
          <p:nvPr/>
        </p:nvSpPr>
        <p:spPr>
          <a:xfrm>
            <a:off x="7459675" y="3931920"/>
            <a:ext cx="1724558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050"/>
              <a:buFont typeface="Calibri"/>
              <a:buNone/>
            </a:pPr>
            <a:r>
              <a:rPr b="0" i="0" lang="en-US" sz="15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Mida saame päriselt teha?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6" name="Google Shape;76;p5"/>
          <p:cNvCxnSpPr/>
          <p:nvPr/>
        </p:nvCxnSpPr>
        <p:spPr>
          <a:xfrm>
            <a:off x="9321394" y="2880360"/>
            <a:ext cx="228600" cy="0"/>
          </a:xfrm>
          <a:prstGeom prst="straightConnector1">
            <a:avLst/>
          </a:prstGeom>
          <a:noFill/>
          <a:ln cap="flat" cmpd="sng" w="19050">
            <a:solidFill>
              <a:srgbClr val="6B6E7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7" name="Google Shape;77;p5"/>
          <p:cNvSpPr/>
          <p:nvPr/>
        </p:nvSpPr>
        <p:spPr>
          <a:xfrm>
            <a:off x="9549994" y="2377440"/>
            <a:ext cx="1998878" cy="3017520"/>
          </a:xfrm>
          <a:prstGeom prst="roundRect">
            <a:avLst>
              <a:gd fmla="val 3660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5"/>
          <p:cNvSpPr/>
          <p:nvPr/>
        </p:nvSpPr>
        <p:spPr>
          <a:xfrm>
            <a:off x="10275113" y="2606040"/>
            <a:ext cx="548640" cy="548640"/>
          </a:xfrm>
          <a:prstGeom prst="ellipse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5"/>
          <p:cNvSpPr txBox="1"/>
          <p:nvPr/>
        </p:nvSpPr>
        <p:spPr>
          <a:xfrm>
            <a:off x="10275113" y="260604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5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5"/>
          <p:cNvSpPr txBox="1"/>
          <p:nvPr/>
        </p:nvSpPr>
        <p:spPr>
          <a:xfrm>
            <a:off x="9641434" y="3337560"/>
            <a:ext cx="1815998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Õpi ja arenda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5"/>
          <p:cNvSpPr txBox="1"/>
          <p:nvPr/>
        </p:nvSpPr>
        <p:spPr>
          <a:xfrm>
            <a:off x="9687154" y="3931920"/>
            <a:ext cx="1724558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050"/>
              <a:buFont typeface="Calibri"/>
              <a:buNone/>
            </a:pPr>
            <a:r>
              <a:rPr b="0" i="0" lang="en-US" sz="15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Mis töötas ja mida peaks muutma?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5"/>
          <p:cNvSpPr txBox="1"/>
          <p:nvPr/>
        </p:nvSpPr>
        <p:spPr>
          <a:xfrm>
            <a:off x="640080" y="5623560"/>
            <a:ext cx="1090879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1250"/>
              <a:buFont typeface="Calibri"/>
              <a:buNone/>
            </a:pPr>
            <a:r>
              <a:rPr b="0" i="1" lang="en-US" sz="125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See raamistik on meie kogu tunni läbiv teekond: liigume sammude kaupa probleemist mõjuni.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5"/>
          <p:cNvSpPr txBox="1"/>
          <p:nvPr/>
        </p:nvSpPr>
        <p:spPr>
          <a:xfrm>
            <a:off x="457200" y="6446520"/>
            <a:ext cx="108173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Peace Child Eesti  ·  Noored kui kogukonna muutuste loojad: ideest mõjuni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5"/>
          <p:cNvSpPr txBox="1"/>
          <p:nvPr/>
        </p:nvSpPr>
        <p:spPr>
          <a:xfrm>
            <a:off x="11365992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6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6"/>
          <p:cNvSpPr txBox="1"/>
          <p:nvPr/>
        </p:nvSpPr>
        <p:spPr>
          <a:xfrm>
            <a:off x="640080" y="457200"/>
            <a:ext cx="1090879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96167"/>
                </a:solidFill>
                <a:latin typeface="Calibri"/>
                <a:ea typeface="Calibri"/>
                <a:cs typeface="Calibri"/>
                <a:sym typeface="Calibri"/>
              </a:rPr>
              <a:t>I OSA · MÄRKA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6"/>
          <p:cNvSpPr txBox="1"/>
          <p:nvPr/>
        </p:nvSpPr>
        <p:spPr>
          <a:xfrm>
            <a:off x="640080" y="777240"/>
            <a:ext cx="10908792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Kõigepealt mõtle ise, siis arutle grupis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3" name="Google Shape;93;p6"/>
          <p:cNvCxnSpPr/>
          <p:nvPr/>
        </p:nvCxnSpPr>
        <p:spPr>
          <a:xfrm>
            <a:off x="640080" y="1691640"/>
            <a:ext cx="2011680" cy="0"/>
          </a:xfrm>
          <a:prstGeom prst="straightConnector1">
            <a:avLst/>
          </a:prstGeom>
          <a:noFill/>
          <a:ln cap="flat" cmpd="sng" w="38100">
            <a:solidFill>
              <a:srgbClr val="F9616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4" name="Google Shape;94;p6"/>
          <p:cNvSpPr/>
          <p:nvPr/>
        </p:nvSpPr>
        <p:spPr>
          <a:xfrm>
            <a:off x="640080" y="2194560"/>
            <a:ext cx="10908792" cy="1554480"/>
          </a:xfrm>
          <a:prstGeom prst="roundRect">
            <a:avLst>
              <a:gd fmla="val 4706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6"/>
          <p:cNvSpPr/>
          <p:nvPr/>
        </p:nvSpPr>
        <p:spPr>
          <a:xfrm>
            <a:off x="914400" y="2514600"/>
            <a:ext cx="914400" cy="914400"/>
          </a:xfrm>
          <a:prstGeom prst="ellipse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6"/>
          <p:cNvSpPr txBox="1"/>
          <p:nvPr/>
        </p:nvSpPr>
        <p:spPr>
          <a:xfrm>
            <a:off x="914400" y="251460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6"/>
          <p:cNvSpPr txBox="1"/>
          <p:nvPr/>
        </p:nvSpPr>
        <p:spPr>
          <a:xfrm>
            <a:off x="2103120" y="2423160"/>
            <a:ext cx="9171432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Mõtle üksi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6"/>
          <p:cNvSpPr txBox="1"/>
          <p:nvPr/>
        </p:nvSpPr>
        <p:spPr>
          <a:xfrm>
            <a:off x="2103120" y="2926080"/>
            <a:ext cx="9171432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Mõtle ühele asjale, mida sooviksid muuta oma koolis või linnas.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6"/>
          <p:cNvSpPr/>
          <p:nvPr/>
        </p:nvSpPr>
        <p:spPr>
          <a:xfrm>
            <a:off x="640080" y="3977640"/>
            <a:ext cx="10908792" cy="1554480"/>
          </a:xfrm>
          <a:prstGeom prst="roundRect">
            <a:avLst>
              <a:gd fmla="val 4706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6"/>
          <p:cNvSpPr/>
          <p:nvPr/>
        </p:nvSpPr>
        <p:spPr>
          <a:xfrm>
            <a:off x="914400" y="4297680"/>
            <a:ext cx="914400" cy="914400"/>
          </a:xfrm>
          <a:prstGeom prst="ellipse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6"/>
          <p:cNvSpPr txBox="1"/>
          <p:nvPr/>
        </p:nvSpPr>
        <p:spPr>
          <a:xfrm>
            <a:off x="914400" y="429768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6"/>
          <p:cNvSpPr txBox="1"/>
          <p:nvPr/>
        </p:nvSpPr>
        <p:spPr>
          <a:xfrm>
            <a:off x="2103120" y="4206240"/>
            <a:ext cx="9171432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Väike grupp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6"/>
          <p:cNvSpPr txBox="1"/>
          <p:nvPr/>
        </p:nvSpPr>
        <p:spPr>
          <a:xfrm>
            <a:off x="2103120" y="4709160"/>
            <a:ext cx="9171432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Moodusta 4–5-liikmeline grupp ja </a:t>
            </a:r>
            <a:r>
              <a:rPr lang="en-US" sz="1500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arutage</a:t>
            </a:r>
            <a:r>
              <a:rPr b="0" i="0" lang="en-US" sz="15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 oma mõtteid.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6"/>
          <p:cNvSpPr txBox="1"/>
          <p:nvPr/>
        </p:nvSpPr>
        <p:spPr>
          <a:xfrm>
            <a:off x="457200" y="6446520"/>
            <a:ext cx="108173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Peace Child Eesti  ·  Noored kui kogukonna muutuste loojad: ideest mõjuni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6"/>
          <p:cNvSpPr txBox="1"/>
          <p:nvPr/>
        </p:nvSpPr>
        <p:spPr>
          <a:xfrm>
            <a:off x="11365992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7"/>
          <p:cNvSpPr txBox="1"/>
          <p:nvPr/>
        </p:nvSpPr>
        <p:spPr>
          <a:xfrm>
            <a:off x="640080" y="457200"/>
            <a:ext cx="1090879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96167"/>
                </a:solidFill>
                <a:latin typeface="Calibri"/>
                <a:ea typeface="Calibri"/>
                <a:cs typeface="Calibri"/>
                <a:sym typeface="Calibri"/>
              </a:rPr>
              <a:t>I OSA · MÄRKA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7"/>
          <p:cNvSpPr txBox="1"/>
          <p:nvPr/>
        </p:nvSpPr>
        <p:spPr>
          <a:xfrm>
            <a:off x="640080" y="777240"/>
            <a:ext cx="10908792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Mida märkame?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4" name="Google Shape;114;p7"/>
          <p:cNvCxnSpPr/>
          <p:nvPr/>
        </p:nvCxnSpPr>
        <p:spPr>
          <a:xfrm>
            <a:off x="640080" y="1691640"/>
            <a:ext cx="2011680" cy="0"/>
          </a:xfrm>
          <a:prstGeom prst="straightConnector1">
            <a:avLst/>
          </a:prstGeom>
          <a:noFill/>
          <a:ln cap="flat" cmpd="sng" w="38100">
            <a:solidFill>
              <a:srgbClr val="F9616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5" name="Google Shape;115;p7"/>
          <p:cNvSpPr/>
          <p:nvPr/>
        </p:nvSpPr>
        <p:spPr>
          <a:xfrm>
            <a:off x="640080" y="2011680"/>
            <a:ext cx="10908792" cy="731520"/>
          </a:xfrm>
          <a:prstGeom prst="roundRect">
            <a:avLst>
              <a:gd fmla="val 7500" name="adj"/>
            </a:avLst>
          </a:prstGeom>
          <a:solidFill>
            <a:srgbClr val="F4F6FB"/>
          </a:solidFill>
          <a:ln cap="flat" cmpd="sng" w="12700">
            <a:solidFill>
              <a:srgbClr val="E3E6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7"/>
          <p:cNvSpPr txBox="1"/>
          <p:nvPr/>
        </p:nvSpPr>
        <p:spPr>
          <a:xfrm>
            <a:off x="868680" y="2011680"/>
            <a:ext cx="4572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800"/>
              <a:buFont typeface="Cambria"/>
              <a:buNone/>
            </a:pPr>
            <a:r>
              <a:rPr b="1" i="0" lang="en-US" sz="1800" u="none" cap="none" strike="noStrike">
                <a:solidFill>
                  <a:srgbClr val="F96167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7"/>
          <p:cNvSpPr txBox="1"/>
          <p:nvPr/>
        </p:nvSpPr>
        <p:spPr>
          <a:xfrm>
            <a:off x="1417320" y="2011680"/>
            <a:ext cx="9811512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Mis võiks meie koolis või kogukonnas olla teisiti?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7"/>
          <p:cNvSpPr/>
          <p:nvPr/>
        </p:nvSpPr>
        <p:spPr>
          <a:xfrm>
            <a:off x="640080" y="2852928"/>
            <a:ext cx="10908792" cy="731520"/>
          </a:xfrm>
          <a:prstGeom prst="roundRect">
            <a:avLst>
              <a:gd fmla="val 7500" name="adj"/>
            </a:avLst>
          </a:prstGeom>
          <a:solidFill>
            <a:srgbClr val="FFFFFF"/>
          </a:solidFill>
          <a:ln cap="flat" cmpd="sng" w="12700">
            <a:solidFill>
              <a:srgbClr val="E3E6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7"/>
          <p:cNvSpPr txBox="1"/>
          <p:nvPr/>
        </p:nvSpPr>
        <p:spPr>
          <a:xfrm>
            <a:off x="868680" y="2852928"/>
            <a:ext cx="4572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800"/>
              <a:buFont typeface="Cambria"/>
              <a:buNone/>
            </a:pPr>
            <a:r>
              <a:rPr b="1" i="0" lang="en-US" sz="1800" u="none" cap="none" strike="noStrike">
                <a:solidFill>
                  <a:srgbClr val="F96167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7"/>
          <p:cNvSpPr txBox="1"/>
          <p:nvPr/>
        </p:nvSpPr>
        <p:spPr>
          <a:xfrm>
            <a:off x="1417320" y="2852928"/>
            <a:ext cx="9811512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Mis teeb noorte elu keerulisemaks?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7"/>
          <p:cNvSpPr/>
          <p:nvPr/>
        </p:nvSpPr>
        <p:spPr>
          <a:xfrm>
            <a:off x="640080" y="3694176"/>
            <a:ext cx="10908792" cy="731520"/>
          </a:xfrm>
          <a:prstGeom prst="roundRect">
            <a:avLst>
              <a:gd fmla="val 7500" name="adj"/>
            </a:avLst>
          </a:prstGeom>
          <a:solidFill>
            <a:srgbClr val="F4F6FB"/>
          </a:solidFill>
          <a:ln cap="flat" cmpd="sng" w="12700">
            <a:solidFill>
              <a:srgbClr val="E3E6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7"/>
          <p:cNvSpPr txBox="1"/>
          <p:nvPr/>
        </p:nvSpPr>
        <p:spPr>
          <a:xfrm>
            <a:off x="868680" y="3694176"/>
            <a:ext cx="4572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800"/>
              <a:buFont typeface="Cambria"/>
              <a:buNone/>
            </a:pPr>
            <a:r>
              <a:rPr b="1" i="0" lang="en-US" sz="1800" u="none" cap="none" strike="noStrike">
                <a:solidFill>
                  <a:srgbClr val="F96167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7"/>
          <p:cNvSpPr txBox="1"/>
          <p:nvPr/>
        </p:nvSpPr>
        <p:spPr>
          <a:xfrm>
            <a:off x="1417320" y="3694176"/>
            <a:ext cx="9811512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Millest noored ilma jäävad?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7"/>
          <p:cNvSpPr/>
          <p:nvPr/>
        </p:nvSpPr>
        <p:spPr>
          <a:xfrm>
            <a:off x="640080" y="4535424"/>
            <a:ext cx="10908792" cy="731520"/>
          </a:xfrm>
          <a:prstGeom prst="roundRect">
            <a:avLst>
              <a:gd fmla="val 7500" name="adj"/>
            </a:avLst>
          </a:prstGeom>
          <a:solidFill>
            <a:srgbClr val="FFFFFF"/>
          </a:solidFill>
          <a:ln cap="flat" cmpd="sng" w="12700">
            <a:solidFill>
              <a:srgbClr val="E3E6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7"/>
          <p:cNvSpPr txBox="1"/>
          <p:nvPr/>
        </p:nvSpPr>
        <p:spPr>
          <a:xfrm>
            <a:off x="868680" y="4535424"/>
            <a:ext cx="4572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800"/>
              <a:buFont typeface="Cambria"/>
              <a:buNone/>
            </a:pPr>
            <a:r>
              <a:rPr b="1" i="0" lang="en-US" sz="1800" u="none" cap="none" strike="noStrike">
                <a:solidFill>
                  <a:srgbClr val="F96167"/>
                </a:solidFill>
                <a:latin typeface="Cambria"/>
                <a:ea typeface="Cambria"/>
                <a:cs typeface="Cambria"/>
                <a:sym typeface="Cambria"/>
              </a:rPr>
              <a:t>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7"/>
          <p:cNvSpPr txBox="1"/>
          <p:nvPr/>
        </p:nvSpPr>
        <p:spPr>
          <a:xfrm>
            <a:off x="1417320" y="4535424"/>
            <a:ext cx="9811512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Milles ei kuulata noorte arvamust?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7"/>
          <p:cNvSpPr/>
          <p:nvPr/>
        </p:nvSpPr>
        <p:spPr>
          <a:xfrm>
            <a:off x="640080" y="5513832"/>
            <a:ext cx="10908792" cy="777240"/>
          </a:xfrm>
          <a:prstGeom prst="roundRect">
            <a:avLst>
              <a:gd fmla="val 9412" name="adj"/>
            </a:avLst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914400" y="5513832"/>
            <a:ext cx="10360152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Valige üks probleem, mis tundub teie jaoks kõige olulisem.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7"/>
          <p:cNvSpPr txBox="1"/>
          <p:nvPr/>
        </p:nvSpPr>
        <p:spPr>
          <a:xfrm>
            <a:off x="457200" y="6446520"/>
            <a:ext cx="108173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Peace Child Eesti  ·  Noored kui kogukonna muutuste loojad: ideest mõjuni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1365992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8"/>
          <p:cNvSpPr txBox="1"/>
          <p:nvPr/>
        </p:nvSpPr>
        <p:spPr>
          <a:xfrm>
            <a:off x="640080" y="457200"/>
            <a:ext cx="1090879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96167"/>
                </a:solidFill>
                <a:latin typeface="Calibri"/>
                <a:ea typeface="Calibri"/>
                <a:cs typeface="Calibri"/>
                <a:sym typeface="Calibri"/>
              </a:rPr>
              <a:t>I OSA · MÄRKA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640080" y="777240"/>
            <a:ext cx="10908792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Suunavad küsimused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9" name="Google Shape;139;p8"/>
          <p:cNvCxnSpPr/>
          <p:nvPr/>
        </p:nvCxnSpPr>
        <p:spPr>
          <a:xfrm>
            <a:off x="640080" y="1691640"/>
            <a:ext cx="2011680" cy="0"/>
          </a:xfrm>
          <a:prstGeom prst="straightConnector1">
            <a:avLst/>
          </a:prstGeom>
          <a:noFill/>
          <a:ln cap="flat" cmpd="sng" w="38100">
            <a:solidFill>
              <a:srgbClr val="F9616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0" name="Google Shape;140;p8"/>
          <p:cNvSpPr/>
          <p:nvPr/>
        </p:nvSpPr>
        <p:spPr>
          <a:xfrm>
            <a:off x="640080" y="1965960"/>
            <a:ext cx="10908792" cy="841248"/>
          </a:xfrm>
          <a:prstGeom prst="roundRect">
            <a:avLst>
              <a:gd fmla="val 6522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8"/>
          <p:cNvSpPr txBox="1"/>
          <p:nvPr/>
        </p:nvSpPr>
        <p:spPr>
          <a:xfrm>
            <a:off x="914400" y="2057400"/>
            <a:ext cx="103601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400"/>
              <a:buFont typeface="Calibri"/>
              <a:buNone/>
            </a:pPr>
            <a:r>
              <a:rPr b="1" i="0" lang="en-US" sz="20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Mis võiks meie koolis või kogukonnas olla teisiti?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8"/>
          <p:cNvSpPr txBox="1"/>
          <p:nvPr/>
        </p:nvSpPr>
        <p:spPr>
          <a:xfrm>
            <a:off x="914400" y="2404872"/>
            <a:ext cx="103601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1250"/>
              <a:buFont typeface="Calibri"/>
              <a:buNone/>
            </a:pPr>
            <a:r>
              <a:rPr b="0" i="1" lang="en-US" sz="18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→ Mõtle mõnele kohale, reeglile või olukorrale, mis sind häirib.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8"/>
          <p:cNvSpPr/>
          <p:nvPr/>
        </p:nvSpPr>
        <p:spPr>
          <a:xfrm>
            <a:off x="640080" y="2926080"/>
            <a:ext cx="10908792" cy="841248"/>
          </a:xfrm>
          <a:prstGeom prst="roundRect">
            <a:avLst>
              <a:gd fmla="val 6522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8"/>
          <p:cNvSpPr txBox="1"/>
          <p:nvPr/>
        </p:nvSpPr>
        <p:spPr>
          <a:xfrm>
            <a:off x="914400" y="3017520"/>
            <a:ext cx="103601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400"/>
              <a:buFont typeface="Calibri"/>
              <a:buNone/>
            </a:pPr>
            <a:r>
              <a:rPr b="1" i="0" lang="en-US" sz="20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Mis teeb noorte elu keerulisemaks?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8"/>
          <p:cNvSpPr txBox="1"/>
          <p:nvPr/>
        </p:nvSpPr>
        <p:spPr>
          <a:xfrm>
            <a:off x="914400" y="3364992"/>
            <a:ext cx="103601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1250"/>
              <a:buFont typeface="Calibri"/>
              <a:buNone/>
            </a:pPr>
            <a:r>
              <a:rPr b="0" i="1" lang="en-US" sz="18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→ Millal oled ise tundnud, et miski on ebaõiglane või tüütu?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8"/>
          <p:cNvSpPr/>
          <p:nvPr/>
        </p:nvSpPr>
        <p:spPr>
          <a:xfrm>
            <a:off x="640080" y="3886200"/>
            <a:ext cx="10908792" cy="841248"/>
          </a:xfrm>
          <a:prstGeom prst="roundRect">
            <a:avLst>
              <a:gd fmla="val 6522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8"/>
          <p:cNvSpPr txBox="1"/>
          <p:nvPr/>
        </p:nvSpPr>
        <p:spPr>
          <a:xfrm>
            <a:off x="914400" y="3977640"/>
            <a:ext cx="103601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400"/>
              <a:buFont typeface="Calibri"/>
              <a:buNone/>
            </a:pPr>
            <a:r>
              <a:rPr b="1" i="0" lang="en-US" sz="20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Millest noored ilma jäävad?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8"/>
          <p:cNvSpPr txBox="1"/>
          <p:nvPr/>
        </p:nvSpPr>
        <p:spPr>
          <a:xfrm>
            <a:off x="914400" y="4325112"/>
            <a:ext cx="103601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1250"/>
              <a:buFont typeface="Calibri"/>
              <a:buNone/>
            </a:pPr>
            <a:r>
              <a:rPr b="0" i="1" lang="en-US" sz="18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→ Mida sinu sõbrad tahaksid, aga ei saa?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8"/>
          <p:cNvSpPr/>
          <p:nvPr/>
        </p:nvSpPr>
        <p:spPr>
          <a:xfrm>
            <a:off x="640080" y="4846320"/>
            <a:ext cx="10908792" cy="841248"/>
          </a:xfrm>
          <a:prstGeom prst="roundRect">
            <a:avLst>
              <a:gd fmla="val 6522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8"/>
          <p:cNvSpPr txBox="1"/>
          <p:nvPr/>
        </p:nvSpPr>
        <p:spPr>
          <a:xfrm>
            <a:off x="914400" y="4937760"/>
            <a:ext cx="103601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400"/>
              <a:buFont typeface="Calibri"/>
              <a:buNone/>
            </a:pPr>
            <a:r>
              <a:rPr b="1" i="0" lang="en-US" sz="20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Milles ei kuulata noorte arvamust?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8"/>
          <p:cNvSpPr txBox="1"/>
          <p:nvPr/>
        </p:nvSpPr>
        <p:spPr>
          <a:xfrm>
            <a:off x="914400" y="5285232"/>
            <a:ext cx="103601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1250"/>
              <a:buFont typeface="Calibri"/>
              <a:buNone/>
            </a:pPr>
            <a:r>
              <a:rPr b="0" i="1" lang="en-US" sz="18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→ Kus otsustavad täiskasvanud noorte eest, kuigi peaks küsima noorte käest?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8"/>
          <p:cNvSpPr txBox="1"/>
          <p:nvPr/>
        </p:nvSpPr>
        <p:spPr>
          <a:xfrm>
            <a:off x="640080" y="5852160"/>
            <a:ext cx="1090879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300"/>
              <a:buFont typeface="Calibri"/>
              <a:buNone/>
            </a:pPr>
            <a:r>
              <a:rPr b="1" i="0" lang="en-US" sz="1700" u="none" cap="none" strike="noStrike">
                <a:solidFill>
                  <a:srgbClr val="F96167"/>
                </a:solidFill>
                <a:latin typeface="Calibri"/>
                <a:ea typeface="Calibri"/>
                <a:cs typeface="Calibri"/>
                <a:sym typeface="Calibri"/>
              </a:rPr>
              <a:t>Näide: „Koolis pole vahetunni ajaks vaikset kohta, kus istuda ja hinge tõmmata.“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8"/>
          <p:cNvSpPr txBox="1"/>
          <p:nvPr/>
        </p:nvSpPr>
        <p:spPr>
          <a:xfrm>
            <a:off x="457200" y="6446520"/>
            <a:ext cx="108173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Peace Child Eesti  ·  Noored kui kogukonna muutuste loojad: ideest mõjuni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8"/>
          <p:cNvSpPr txBox="1"/>
          <p:nvPr/>
        </p:nvSpPr>
        <p:spPr>
          <a:xfrm>
            <a:off x="11365992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9"/>
          <p:cNvSpPr txBox="1"/>
          <p:nvPr/>
        </p:nvSpPr>
        <p:spPr>
          <a:xfrm>
            <a:off x="640080" y="457200"/>
            <a:ext cx="1090879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96167"/>
                </a:solidFill>
                <a:latin typeface="Calibri"/>
                <a:ea typeface="Calibri"/>
                <a:cs typeface="Calibri"/>
                <a:sym typeface="Calibri"/>
              </a:rPr>
              <a:t>MEETOD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9"/>
          <p:cNvSpPr txBox="1"/>
          <p:nvPr/>
        </p:nvSpPr>
        <p:spPr>
          <a:xfrm>
            <a:off x="640080" y="777240"/>
            <a:ext cx="10908792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Probleemipuu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3" name="Google Shape;163;p9"/>
          <p:cNvCxnSpPr/>
          <p:nvPr/>
        </p:nvCxnSpPr>
        <p:spPr>
          <a:xfrm>
            <a:off x="640080" y="1691640"/>
            <a:ext cx="2011680" cy="0"/>
          </a:xfrm>
          <a:prstGeom prst="straightConnector1">
            <a:avLst/>
          </a:prstGeom>
          <a:noFill/>
          <a:ln cap="flat" cmpd="sng" w="38100">
            <a:solidFill>
              <a:srgbClr val="F9616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4" name="Google Shape;164;p9"/>
          <p:cNvSpPr/>
          <p:nvPr/>
        </p:nvSpPr>
        <p:spPr>
          <a:xfrm>
            <a:off x="2697480" y="3017520"/>
            <a:ext cx="274320" cy="1828800"/>
          </a:xfrm>
          <a:prstGeom prst="rect">
            <a:avLst/>
          </a:prstGeom>
          <a:solidFill>
            <a:srgbClr val="8C6A4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9"/>
          <p:cNvSpPr/>
          <p:nvPr/>
        </p:nvSpPr>
        <p:spPr>
          <a:xfrm>
            <a:off x="1371600" y="1554480"/>
            <a:ext cx="2926080" cy="1737360"/>
          </a:xfrm>
          <a:prstGeom prst="ellipse">
            <a:avLst/>
          </a:prstGeom>
          <a:solidFill>
            <a:srgbClr val="6FA8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9"/>
          <p:cNvSpPr txBox="1"/>
          <p:nvPr/>
        </p:nvSpPr>
        <p:spPr>
          <a:xfrm>
            <a:off x="1463040" y="2148840"/>
            <a:ext cx="2743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Oksad ja lehed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= tagajärjed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9"/>
          <p:cNvSpPr/>
          <p:nvPr/>
        </p:nvSpPr>
        <p:spPr>
          <a:xfrm>
            <a:off x="1828800" y="3063240"/>
            <a:ext cx="2011680" cy="502920"/>
          </a:xfrm>
          <a:prstGeom prst="roundRect">
            <a:avLst>
              <a:gd fmla="val 10909" name="adj"/>
            </a:avLst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9"/>
          <p:cNvSpPr txBox="1"/>
          <p:nvPr/>
        </p:nvSpPr>
        <p:spPr>
          <a:xfrm>
            <a:off x="1828800" y="3063240"/>
            <a:ext cx="2011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Calibri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Tüvi = probleem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9"/>
          <p:cNvSpPr/>
          <p:nvPr/>
        </p:nvSpPr>
        <p:spPr>
          <a:xfrm>
            <a:off x="1280160" y="4754880"/>
            <a:ext cx="3108960" cy="1005840"/>
          </a:xfrm>
          <a:prstGeom prst="ellipse">
            <a:avLst/>
          </a:prstGeom>
          <a:solidFill>
            <a:srgbClr val="B089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9"/>
          <p:cNvSpPr txBox="1"/>
          <p:nvPr/>
        </p:nvSpPr>
        <p:spPr>
          <a:xfrm>
            <a:off x="1463040" y="5029200"/>
            <a:ext cx="27432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Juured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= põhjused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9"/>
          <p:cNvSpPr/>
          <p:nvPr/>
        </p:nvSpPr>
        <p:spPr>
          <a:xfrm>
            <a:off x="5852160" y="1737360"/>
            <a:ext cx="5669280" cy="1417320"/>
          </a:xfrm>
          <a:prstGeom prst="roundRect">
            <a:avLst>
              <a:gd fmla="val 5161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9"/>
          <p:cNvSpPr/>
          <p:nvPr/>
        </p:nvSpPr>
        <p:spPr>
          <a:xfrm>
            <a:off x="6053328" y="1938528"/>
            <a:ext cx="457200" cy="457200"/>
          </a:xfrm>
          <a:prstGeom prst="ellipse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9"/>
          <p:cNvSpPr txBox="1"/>
          <p:nvPr/>
        </p:nvSpPr>
        <p:spPr>
          <a:xfrm>
            <a:off x="6053328" y="1938528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9"/>
          <p:cNvSpPr txBox="1"/>
          <p:nvPr/>
        </p:nvSpPr>
        <p:spPr>
          <a:xfrm>
            <a:off x="6629400" y="1901952"/>
            <a:ext cx="4754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None/>
            </a:pPr>
            <a:r>
              <a:rPr b="1" i="0" lang="en-US" sz="20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Kirjutage üles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9"/>
          <p:cNvSpPr txBox="1"/>
          <p:nvPr/>
        </p:nvSpPr>
        <p:spPr>
          <a:xfrm>
            <a:off x="6053328" y="2450592"/>
            <a:ext cx="5266944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150"/>
              <a:buFont typeface="Calibri"/>
              <a:buNone/>
            </a:pPr>
            <a:r>
              <a:rPr b="0" i="0" lang="en-US" sz="18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Kirjutage </a:t>
            </a:r>
            <a:r>
              <a:rPr lang="en-US" sz="1800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üles</a:t>
            </a:r>
            <a:r>
              <a:rPr b="0" i="0" lang="en-US" sz="18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 probleemid ja vajadused, mida märkate. Kõik ideed on selles etapis teretulnud.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9"/>
          <p:cNvSpPr/>
          <p:nvPr/>
        </p:nvSpPr>
        <p:spPr>
          <a:xfrm>
            <a:off x="5852160" y="3337560"/>
            <a:ext cx="5669280" cy="1417320"/>
          </a:xfrm>
          <a:prstGeom prst="roundRect">
            <a:avLst>
              <a:gd fmla="val 5161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9"/>
          <p:cNvSpPr/>
          <p:nvPr/>
        </p:nvSpPr>
        <p:spPr>
          <a:xfrm>
            <a:off x="6053328" y="3538728"/>
            <a:ext cx="457200" cy="457200"/>
          </a:xfrm>
          <a:prstGeom prst="ellipse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9"/>
          <p:cNvSpPr txBox="1"/>
          <p:nvPr/>
        </p:nvSpPr>
        <p:spPr>
          <a:xfrm>
            <a:off x="6053328" y="3538728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9"/>
          <p:cNvSpPr txBox="1"/>
          <p:nvPr/>
        </p:nvSpPr>
        <p:spPr>
          <a:xfrm>
            <a:off x="6629400" y="3502152"/>
            <a:ext cx="4754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None/>
            </a:pPr>
            <a:r>
              <a:rPr b="1" i="0" lang="en-US" sz="20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Valige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9"/>
          <p:cNvSpPr txBox="1"/>
          <p:nvPr/>
        </p:nvSpPr>
        <p:spPr>
          <a:xfrm>
            <a:off x="6053328" y="4050792"/>
            <a:ext cx="5266944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150"/>
              <a:buFont typeface="Calibri"/>
              <a:buNone/>
            </a:pPr>
            <a:r>
              <a:rPr b="0" i="0" lang="en-US" sz="18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Valige üks probleem, mis tundub teie jaoks kõige olulisem.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9"/>
          <p:cNvSpPr/>
          <p:nvPr/>
        </p:nvSpPr>
        <p:spPr>
          <a:xfrm>
            <a:off x="5852160" y="4937760"/>
            <a:ext cx="5669280" cy="1417320"/>
          </a:xfrm>
          <a:prstGeom prst="roundRect">
            <a:avLst>
              <a:gd fmla="val 5161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9"/>
          <p:cNvSpPr/>
          <p:nvPr/>
        </p:nvSpPr>
        <p:spPr>
          <a:xfrm>
            <a:off x="6053328" y="5138928"/>
            <a:ext cx="457200" cy="457200"/>
          </a:xfrm>
          <a:prstGeom prst="ellipse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9"/>
          <p:cNvSpPr txBox="1"/>
          <p:nvPr/>
        </p:nvSpPr>
        <p:spPr>
          <a:xfrm>
            <a:off x="6053328" y="5138928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9"/>
          <p:cNvSpPr txBox="1"/>
          <p:nvPr/>
        </p:nvSpPr>
        <p:spPr>
          <a:xfrm>
            <a:off x="6629400" y="5102352"/>
            <a:ext cx="4754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None/>
            </a:pPr>
            <a:r>
              <a:rPr b="1" i="0" lang="en-US" sz="20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Miks ja keda?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9"/>
          <p:cNvSpPr txBox="1"/>
          <p:nvPr/>
        </p:nvSpPr>
        <p:spPr>
          <a:xfrm>
            <a:off x="6053328" y="5650992"/>
            <a:ext cx="5266944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150"/>
              <a:buFont typeface="Calibri"/>
              <a:buNone/>
            </a:pPr>
            <a:r>
              <a:rPr b="0" i="0" lang="en-US" sz="18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Miks see probleem tekib? Keda see mõjutab ja kuidas?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9"/>
          <p:cNvSpPr txBox="1"/>
          <p:nvPr/>
        </p:nvSpPr>
        <p:spPr>
          <a:xfrm>
            <a:off x="457200" y="6446520"/>
            <a:ext cx="108173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Peace Child Eesti  ·  Noored kui kogukonna muutuste loojad: ideest mõjuni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9"/>
          <p:cNvSpPr txBox="1"/>
          <p:nvPr/>
        </p:nvSpPr>
        <p:spPr>
          <a:xfrm>
            <a:off x="11365992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0"/>
          <p:cNvSpPr txBox="1"/>
          <p:nvPr/>
        </p:nvSpPr>
        <p:spPr>
          <a:xfrm>
            <a:off x="640080" y="457200"/>
            <a:ext cx="1090879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96167"/>
                </a:solidFill>
                <a:latin typeface="Calibri"/>
                <a:ea typeface="Calibri"/>
                <a:cs typeface="Calibri"/>
                <a:sym typeface="Calibri"/>
              </a:rPr>
              <a:t>MEETOD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"/>
          <p:cNvSpPr txBox="1"/>
          <p:nvPr/>
        </p:nvSpPr>
        <p:spPr>
          <a:xfrm>
            <a:off x="640080" y="777240"/>
            <a:ext cx="10908792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Näide: täidetud probleemipuu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6" name="Google Shape;196;p10"/>
          <p:cNvCxnSpPr/>
          <p:nvPr/>
        </p:nvCxnSpPr>
        <p:spPr>
          <a:xfrm>
            <a:off x="640080" y="1691640"/>
            <a:ext cx="2011680" cy="0"/>
          </a:xfrm>
          <a:prstGeom prst="straightConnector1">
            <a:avLst/>
          </a:prstGeom>
          <a:noFill/>
          <a:ln cap="flat" cmpd="sng" w="38100">
            <a:solidFill>
              <a:srgbClr val="F9616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7" name="Google Shape;197;p10"/>
          <p:cNvSpPr/>
          <p:nvPr/>
        </p:nvSpPr>
        <p:spPr>
          <a:xfrm>
            <a:off x="640080" y="1874520"/>
            <a:ext cx="10908792" cy="1188720"/>
          </a:xfrm>
          <a:prstGeom prst="roundRect">
            <a:avLst>
              <a:gd fmla="val 6154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0"/>
          <p:cNvSpPr/>
          <p:nvPr/>
        </p:nvSpPr>
        <p:spPr>
          <a:xfrm>
            <a:off x="822960" y="2039112"/>
            <a:ext cx="2468880" cy="457200"/>
          </a:xfrm>
          <a:prstGeom prst="roundRect">
            <a:avLst>
              <a:gd fmla="val 50000" name="adj"/>
            </a:avLst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0"/>
          <p:cNvSpPr txBox="1"/>
          <p:nvPr/>
        </p:nvSpPr>
        <p:spPr>
          <a:xfrm>
            <a:off x="822960" y="2039112"/>
            <a:ext cx="2468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Probleem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0"/>
          <p:cNvSpPr txBox="1"/>
          <p:nvPr/>
        </p:nvSpPr>
        <p:spPr>
          <a:xfrm>
            <a:off x="3566160" y="1874520"/>
            <a:ext cx="7982712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400"/>
              <a:buFont typeface="Calibri"/>
              <a:buNone/>
            </a:pPr>
            <a:r>
              <a:rPr b="0" i="0" lang="en-US" sz="18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Koolis pole vahetunni ajaks rahulikku kohta, kus istuda ja hinge tõmmata.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0"/>
          <p:cNvSpPr/>
          <p:nvPr/>
        </p:nvSpPr>
        <p:spPr>
          <a:xfrm>
            <a:off x="640080" y="3172968"/>
            <a:ext cx="10908792" cy="1188720"/>
          </a:xfrm>
          <a:prstGeom prst="roundRect">
            <a:avLst>
              <a:gd fmla="val 6154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0"/>
          <p:cNvSpPr/>
          <p:nvPr/>
        </p:nvSpPr>
        <p:spPr>
          <a:xfrm>
            <a:off x="822960" y="3337560"/>
            <a:ext cx="2468880" cy="457200"/>
          </a:xfrm>
          <a:prstGeom prst="roundRect">
            <a:avLst>
              <a:gd fmla="val 50000" name="adj"/>
            </a:avLst>
          </a:prstGeom>
          <a:solidFill>
            <a:srgbClr val="B089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0"/>
          <p:cNvSpPr txBox="1"/>
          <p:nvPr/>
        </p:nvSpPr>
        <p:spPr>
          <a:xfrm>
            <a:off x="822960" y="3337560"/>
            <a:ext cx="2468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Miks see tekib?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0"/>
          <p:cNvSpPr txBox="1"/>
          <p:nvPr/>
        </p:nvSpPr>
        <p:spPr>
          <a:xfrm>
            <a:off x="3566160" y="3172968"/>
            <a:ext cx="7982712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400"/>
              <a:buFont typeface="Calibri"/>
              <a:buNone/>
            </a:pPr>
            <a:r>
              <a:rPr b="0" i="0" lang="en-US" sz="18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Ühised ruumid on mürarikkad ja vaiksemat nurka pole kunagi loodud.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0"/>
          <p:cNvSpPr/>
          <p:nvPr/>
        </p:nvSpPr>
        <p:spPr>
          <a:xfrm>
            <a:off x="640080" y="4471416"/>
            <a:ext cx="10908792" cy="1188720"/>
          </a:xfrm>
          <a:prstGeom prst="roundRect">
            <a:avLst>
              <a:gd fmla="val 6154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0"/>
          <p:cNvSpPr/>
          <p:nvPr/>
        </p:nvSpPr>
        <p:spPr>
          <a:xfrm>
            <a:off x="822960" y="4636008"/>
            <a:ext cx="2468880" cy="457200"/>
          </a:xfrm>
          <a:prstGeom prst="roundRect">
            <a:avLst>
              <a:gd fmla="val 50000" name="adj"/>
            </a:avLst>
          </a:prstGeom>
          <a:solidFill>
            <a:srgbClr val="6FA8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0"/>
          <p:cNvSpPr txBox="1"/>
          <p:nvPr/>
        </p:nvSpPr>
        <p:spPr>
          <a:xfrm>
            <a:off x="822950" y="4635998"/>
            <a:ext cx="2469000" cy="5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Keda ja kuidas mõjutab?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0"/>
          <p:cNvSpPr txBox="1"/>
          <p:nvPr/>
        </p:nvSpPr>
        <p:spPr>
          <a:xfrm>
            <a:off x="3566160" y="4471416"/>
            <a:ext cx="7982712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400"/>
              <a:buFont typeface="Calibri"/>
              <a:buNone/>
            </a:pPr>
            <a:r>
              <a:rPr b="0" i="0" lang="en-US" sz="18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Paljud õpilased tunnevad end vahetunni järel väsinuna ega jõua tundides hästi keskenduda.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0"/>
          <p:cNvSpPr txBox="1"/>
          <p:nvPr/>
        </p:nvSpPr>
        <p:spPr>
          <a:xfrm>
            <a:off x="640080" y="5824728"/>
            <a:ext cx="10908792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1200"/>
              <a:buFont typeface="Calibri"/>
              <a:buNone/>
            </a:pPr>
            <a:r>
              <a:rPr b="0" i="1" lang="en-US" sz="16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Nii täpne ja konkreetne peaks olema ka teie enda probleemipuu.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0"/>
          <p:cNvSpPr txBox="1"/>
          <p:nvPr/>
        </p:nvSpPr>
        <p:spPr>
          <a:xfrm>
            <a:off x="457200" y="6446520"/>
            <a:ext cx="108173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Peace Child Eesti  ·  Noored kui kogukonna muutuste loojad: ideest mõjuni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0"/>
          <p:cNvSpPr txBox="1"/>
          <p:nvPr/>
        </p:nvSpPr>
        <p:spPr>
          <a:xfrm>
            <a:off x="11365992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761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1"/>
          <p:cNvSpPr txBox="1"/>
          <p:nvPr/>
        </p:nvSpPr>
        <p:spPr>
          <a:xfrm>
            <a:off x="914400" y="2651760"/>
            <a:ext cx="10360152" cy="1645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Meil on nüüd probleemid,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mida tahame lähemalt uurida.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1"/>
          <p:cNvSpPr txBox="1"/>
          <p:nvPr/>
        </p:nvSpPr>
        <p:spPr>
          <a:xfrm>
            <a:off x="457200" y="6446520"/>
            <a:ext cx="108173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Peace Child Eesti  ·  Noored kui kogukonna muutuste loojad: ideest mõjuni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1"/>
          <p:cNvSpPr txBox="1"/>
          <p:nvPr/>
        </p:nvSpPr>
        <p:spPr>
          <a:xfrm>
            <a:off x="11365992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4"/>
          <p:cNvSpPr txBox="1"/>
          <p:nvPr/>
        </p:nvSpPr>
        <p:spPr>
          <a:xfrm>
            <a:off x="640080" y="457200"/>
            <a:ext cx="1090879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96167"/>
                </a:solidFill>
                <a:latin typeface="Calibri"/>
                <a:ea typeface="Calibri"/>
                <a:cs typeface="Calibri"/>
                <a:sym typeface="Calibri"/>
              </a:rPr>
              <a:t>HARJUTUS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4"/>
          <p:cNvSpPr txBox="1"/>
          <p:nvPr/>
        </p:nvSpPr>
        <p:spPr>
          <a:xfrm>
            <a:off x="640080" y="777240"/>
            <a:ext cx="10908792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„Kuidas võiksime…?“ ja ideede valik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9" name="Google Shape;229;p14"/>
          <p:cNvCxnSpPr/>
          <p:nvPr/>
        </p:nvCxnSpPr>
        <p:spPr>
          <a:xfrm>
            <a:off x="640080" y="1691640"/>
            <a:ext cx="2011680" cy="0"/>
          </a:xfrm>
          <a:prstGeom prst="straightConnector1">
            <a:avLst/>
          </a:prstGeom>
          <a:noFill/>
          <a:ln cap="flat" cmpd="sng" w="38100">
            <a:solidFill>
              <a:srgbClr val="F9616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0" name="Google Shape;230;p14"/>
          <p:cNvSpPr/>
          <p:nvPr/>
        </p:nvSpPr>
        <p:spPr>
          <a:xfrm>
            <a:off x="640080" y="2057400"/>
            <a:ext cx="5212080" cy="4114800"/>
          </a:xfrm>
          <a:prstGeom prst="roundRect">
            <a:avLst>
              <a:gd fmla="val 1778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4"/>
          <p:cNvSpPr txBox="1"/>
          <p:nvPr/>
        </p:nvSpPr>
        <p:spPr>
          <a:xfrm>
            <a:off x="914400" y="2212848"/>
            <a:ext cx="46634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400"/>
              <a:buFont typeface="Calibri"/>
              <a:buNone/>
            </a:pPr>
            <a:r>
              <a:rPr b="1" i="0" lang="en-US" sz="18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Näide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4"/>
          <p:cNvSpPr txBox="1"/>
          <p:nvPr/>
        </p:nvSpPr>
        <p:spPr>
          <a:xfrm>
            <a:off x="914400" y="2578608"/>
            <a:ext cx="46634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200"/>
              <a:buFont typeface="Calibri"/>
              <a:buNone/>
            </a:pPr>
            <a:r>
              <a:rPr b="0" i="1" lang="en-US" sz="18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Probleem: koolis ei ole piisavalt kohti, kus noored saavad oma arvamust avaldada.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4"/>
          <p:cNvSpPr txBox="1"/>
          <p:nvPr/>
        </p:nvSpPr>
        <p:spPr>
          <a:xfrm>
            <a:off x="914400" y="3246120"/>
            <a:ext cx="466344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77825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Kuidas võiksime luua noortele rohkem võimalusi oma arvamust avaldada?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7825" lvl="0" marL="342900" marR="0" rtl="0" algn="l">
              <a:spcBef>
                <a:spcPts val="900"/>
              </a:spcBef>
              <a:spcAft>
                <a:spcPts val="0"/>
              </a:spcAft>
              <a:buClr>
                <a:srgbClr val="26272B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Kuidas võiksime muuta noorte ettepanekute tegemise lihtsamaks?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7825" lvl="0" marL="342900" marR="0" rtl="0" algn="l">
              <a:spcBef>
                <a:spcPts val="900"/>
              </a:spcBef>
              <a:spcAft>
                <a:spcPts val="0"/>
              </a:spcAft>
              <a:buClr>
                <a:srgbClr val="26272B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Kuidas võiksime panna otsustajad noorte arvamust rohkem kuulama?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4"/>
          <p:cNvSpPr txBox="1"/>
          <p:nvPr/>
        </p:nvSpPr>
        <p:spPr>
          <a:xfrm>
            <a:off x="914400" y="5486400"/>
            <a:ext cx="46634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150"/>
              <a:buFont typeface="Calibri"/>
              <a:buNone/>
            </a:pPr>
            <a:r>
              <a:rPr b="1" i="0" lang="en-US" sz="1150" u="none" cap="none" strike="noStrike">
                <a:solidFill>
                  <a:srgbClr val="F96167"/>
                </a:solidFill>
                <a:latin typeface="Calibri"/>
                <a:ea typeface="Calibri"/>
                <a:cs typeface="Calibri"/>
                <a:sym typeface="Calibri"/>
              </a:rPr>
              <a:t>Sõnastage ka enda probleemi kohta 2–3 „Kuidas võiksime…?“ küsimust.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4"/>
          <p:cNvSpPr txBox="1"/>
          <p:nvPr/>
        </p:nvSpPr>
        <p:spPr>
          <a:xfrm>
            <a:off x="6309360" y="2057400"/>
            <a:ext cx="52120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600"/>
              <a:buFont typeface="Calibri"/>
              <a:buNone/>
            </a:pPr>
            <a:r>
              <a:rPr b="1" i="0" lang="en-US" sz="18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Teostatavus ja mõju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6" name="Google Shape;236;p14"/>
          <p:cNvCxnSpPr/>
          <p:nvPr/>
        </p:nvCxnSpPr>
        <p:spPr>
          <a:xfrm>
            <a:off x="6858000" y="3886200"/>
            <a:ext cx="4572000" cy="0"/>
          </a:xfrm>
          <a:prstGeom prst="straightConnector1">
            <a:avLst/>
          </a:prstGeom>
          <a:noFill/>
          <a:ln cap="flat" cmpd="sng" w="12700">
            <a:solidFill>
              <a:srgbClr val="B9BDC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7" name="Google Shape;237;p14"/>
          <p:cNvCxnSpPr/>
          <p:nvPr/>
        </p:nvCxnSpPr>
        <p:spPr>
          <a:xfrm>
            <a:off x="9144000" y="2514600"/>
            <a:ext cx="0" cy="2743200"/>
          </a:xfrm>
          <a:prstGeom prst="straightConnector1">
            <a:avLst/>
          </a:prstGeom>
          <a:noFill/>
          <a:ln cap="flat" cmpd="sng" w="12700">
            <a:solidFill>
              <a:srgbClr val="B9BDC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8" name="Google Shape;238;p14"/>
          <p:cNvSpPr/>
          <p:nvPr/>
        </p:nvSpPr>
        <p:spPr>
          <a:xfrm>
            <a:off x="6858000" y="2514600"/>
            <a:ext cx="2286000" cy="1371600"/>
          </a:xfrm>
          <a:prstGeom prst="rect">
            <a:avLst/>
          </a:prstGeom>
          <a:solidFill>
            <a:srgbClr val="DDEBDD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4"/>
          <p:cNvSpPr txBox="1"/>
          <p:nvPr/>
        </p:nvSpPr>
        <p:spPr>
          <a:xfrm>
            <a:off x="6949440" y="2514600"/>
            <a:ext cx="210312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C5F2D"/>
              </a:buClr>
              <a:buSzPts val="1050"/>
              <a:buFont typeface="Calibri"/>
              <a:buNone/>
            </a:pPr>
            <a:r>
              <a:rPr b="1" i="0" lang="en-US" sz="1500" u="none" cap="none" strike="noStrike">
                <a:solidFill>
                  <a:srgbClr val="2C5F2D"/>
                </a:solidFill>
                <a:latin typeface="Calibri"/>
                <a:ea typeface="Calibri"/>
                <a:cs typeface="Calibri"/>
                <a:sym typeface="Calibri"/>
              </a:rPr>
              <a:t>Võimalik kohe alustada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4"/>
          <p:cNvSpPr/>
          <p:nvPr/>
        </p:nvSpPr>
        <p:spPr>
          <a:xfrm>
            <a:off x="9144000" y="2514600"/>
            <a:ext cx="2286000" cy="1371600"/>
          </a:xfrm>
          <a:prstGeom prst="rect">
            <a:avLst/>
          </a:prstGeom>
          <a:solidFill>
            <a:srgbClr val="FDEFD8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4"/>
          <p:cNvSpPr txBox="1"/>
          <p:nvPr/>
        </p:nvSpPr>
        <p:spPr>
          <a:xfrm>
            <a:off x="9235440" y="2514600"/>
            <a:ext cx="210312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5A17"/>
              </a:buClr>
              <a:buSzPts val="1050"/>
              <a:buFont typeface="Calibri"/>
              <a:buNone/>
            </a:pPr>
            <a:r>
              <a:rPr b="1" i="0" lang="en-US" sz="1500" u="none" cap="none" strike="noStrike">
                <a:solidFill>
                  <a:srgbClr val="8A5A17"/>
                </a:solidFill>
                <a:latin typeface="Calibri"/>
                <a:ea typeface="Calibri"/>
                <a:cs typeface="Calibri"/>
                <a:sym typeface="Calibri"/>
              </a:rPr>
              <a:t>Vajab partnereid ja ettevalmistust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4"/>
          <p:cNvSpPr/>
          <p:nvPr/>
        </p:nvSpPr>
        <p:spPr>
          <a:xfrm>
            <a:off x="6858000" y="3886200"/>
            <a:ext cx="2286000" cy="1371600"/>
          </a:xfrm>
          <a:prstGeom prst="rect">
            <a:avLst/>
          </a:prstGeom>
          <a:solidFill>
            <a:srgbClr val="DCEAF7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4"/>
          <p:cNvSpPr txBox="1"/>
          <p:nvPr/>
        </p:nvSpPr>
        <p:spPr>
          <a:xfrm>
            <a:off x="6949440" y="3886200"/>
            <a:ext cx="210312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5C87"/>
              </a:buClr>
              <a:buSzPts val="1050"/>
              <a:buFont typeface="Calibri"/>
              <a:buNone/>
            </a:pPr>
            <a:r>
              <a:rPr b="1" i="0" lang="en-US" sz="1500" u="none" cap="none" strike="noStrike">
                <a:solidFill>
                  <a:srgbClr val="1F5C87"/>
                </a:solidFill>
                <a:latin typeface="Calibri"/>
                <a:ea typeface="Calibri"/>
                <a:cs typeface="Calibri"/>
                <a:sym typeface="Calibri"/>
              </a:rPr>
              <a:t>Hea esimene samm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4"/>
          <p:cNvSpPr/>
          <p:nvPr/>
        </p:nvSpPr>
        <p:spPr>
          <a:xfrm>
            <a:off x="9144000" y="3886200"/>
            <a:ext cx="2286000" cy="1371600"/>
          </a:xfrm>
          <a:prstGeom prst="rect">
            <a:avLst/>
          </a:prstGeom>
          <a:solidFill>
            <a:srgbClr val="F1E1E1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4"/>
          <p:cNvSpPr txBox="1"/>
          <p:nvPr/>
        </p:nvSpPr>
        <p:spPr>
          <a:xfrm>
            <a:off x="9235440" y="3886200"/>
            <a:ext cx="210312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A3B3B"/>
              </a:buClr>
              <a:buSzPts val="1050"/>
              <a:buFont typeface="Calibri"/>
              <a:buNone/>
            </a:pPr>
            <a:r>
              <a:rPr b="1" i="0" lang="en-US" sz="1500" u="none" cap="none" strike="noStrike">
                <a:solidFill>
                  <a:srgbClr val="8A3B3B"/>
                </a:solidFill>
                <a:latin typeface="Calibri"/>
                <a:ea typeface="Calibri"/>
                <a:cs typeface="Calibri"/>
                <a:sym typeface="Calibri"/>
              </a:rPr>
              <a:t>Tasub ümber mõelda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4"/>
          <p:cNvSpPr txBox="1"/>
          <p:nvPr/>
        </p:nvSpPr>
        <p:spPr>
          <a:xfrm>
            <a:off x="6309360" y="2468880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1000"/>
              <a:buFont typeface="Calibri"/>
              <a:buNone/>
            </a:pPr>
            <a:r>
              <a:rPr b="0" i="0" lang="en-US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↑ Mõju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4"/>
          <p:cNvSpPr txBox="1"/>
          <p:nvPr/>
        </p:nvSpPr>
        <p:spPr>
          <a:xfrm>
            <a:off x="10241280" y="5303520"/>
            <a:ext cx="12801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1000"/>
              <a:buFont typeface="Calibri"/>
              <a:buNone/>
            </a:pPr>
            <a:r>
              <a:rPr b="0" i="0" lang="en-US" sz="15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Teostatavus →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4"/>
          <p:cNvSpPr txBox="1"/>
          <p:nvPr/>
        </p:nvSpPr>
        <p:spPr>
          <a:xfrm>
            <a:off x="6309360" y="5623560"/>
            <a:ext cx="5212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100"/>
              <a:buFont typeface="Calibri"/>
              <a:buNone/>
            </a:pPr>
            <a:r>
              <a:rPr b="0" i="1" lang="en-US" sz="18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Valige idee, millel on teie hinnangul piisav mõju ja mida on võimalik teie võimaluste juures päriselt ellu viia.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4"/>
          <p:cNvSpPr txBox="1"/>
          <p:nvPr/>
        </p:nvSpPr>
        <p:spPr>
          <a:xfrm>
            <a:off x="457200" y="6446520"/>
            <a:ext cx="108173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Peace Child Eesti  ·  Noored kui kogukonna muutuste loojad: ideest mõjuni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4"/>
          <p:cNvSpPr txBox="1"/>
          <p:nvPr/>
        </p:nvSpPr>
        <p:spPr>
          <a:xfrm>
            <a:off x="11365992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14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5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5"/>
          <p:cNvSpPr txBox="1"/>
          <p:nvPr/>
        </p:nvSpPr>
        <p:spPr>
          <a:xfrm>
            <a:off x="640080" y="457200"/>
            <a:ext cx="1090879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96167"/>
                </a:solidFill>
                <a:latin typeface="Calibri"/>
                <a:ea typeface="Calibri"/>
                <a:cs typeface="Calibri"/>
                <a:sym typeface="Calibri"/>
              </a:rPr>
              <a:t>III OSA · TEGUTSE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5"/>
          <p:cNvSpPr txBox="1"/>
          <p:nvPr/>
        </p:nvSpPr>
        <p:spPr>
          <a:xfrm>
            <a:off x="640080" y="777240"/>
            <a:ext cx="10908792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Ideest miniprojektini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9" name="Google Shape;259;p15"/>
          <p:cNvCxnSpPr/>
          <p:nvPr/>
        </p:nvCxnSpPr>
        <p:spPr>
          <a:xfrm>
            <a:off x="640080" y="1691640"/>
            <a:ext cx="2011680" cy="0"/>
          </a:xfrm>
          <a:prstGeom prst="straightConnector1">
            <a:avLst/>
          </a:prstGeom>
          <a:noFill/>
          <a:ln cap="flat" cmpd="sng" w="38100">
            <a:solidFill>
              <a:srgbClr val="F9616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0" name="Google Shape;260;p15"/>
          <p:cNvSpPr txBox="1"/>
          <p:nvPr/>
        </p:nvSpPr>
        <p:spPr>
          <a:xfrm>
            <a:off x="640080" y="2194560"/>
            <a:ext cx="10908792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41300" lvl="0" marL="22860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2000"/>
              <a:buFont typeface="Calibri"/>
              <a:buChar char="•"/>
            </a:pPr>
            <a:r>
              <a:rPr b="0" i="0" lang="en-US" sz="20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Valitud idee muutub konkreetseks miniprojektiks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41300" lvl="0" marL="228600" marR="0" rtl="0" algn="l">
              <a:spcBef>
                <a:spcPts val="1800"/>
              </a:spcBef>
              <a:spcAft>
                <a:spcPts val="0"/>
              </a:spcAft>
              <a:buClr>
                <a:srgbClr val="26272B"/>
              </a:buClr>
              <a:buSzPts val="2000"/>
              <a:buFont typeface="Calibri"/>
              <a:buChar char="•"/>
            </a:pPr>
            <a:r>
              <a:rPr b="0" i="0" lang="en-US" sz="20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Kui aega on vähem, täitke kaardist nii palju kui jõuate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41300" lvl="0" marL="228600" marR="0" rtl="0" algn="l">
              <a:spcBef>
                <a:spcPts val="1800"/>
              </a:spcBef>
              <a:spcAft>
                <a:spcPts val="0"/>
              </a:spcAft>
              <a:buClr>
                <a:srgbClr val="26272B"/>
              </a:buClr>
              <a:buSzPts val="2000"/>
              <a:buFont typeface="Calibri"/>
              <a:buChar char="•"/>
            </a:pPr>
            <a:r>
              <a:rPr b="0" i="0" lang="en-US" sz="20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Kui aega on rohkem, jõuate ka esitlemise ja tagasisideni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5"/>
          <p:cNvSpPr txBox="1"/>
          <p:nvPr/>
        </p:nvSpPr>
        <p:spPr>
          <a:xfrm>
            <a:off x="457200" y="6446520"/>
            <a:ext cx="108173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Peace Child Eesti  ·  Noored kui kogukonna muutuste loojad: ideest mõjuni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5"/>
          <p:cNvSpPr txBox="1"/>
          <p:nvPr/>
        </p:nvSpPr>
        <p:spPr>
          <a:xfrm>
            <a:off x="11365992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6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6"/>
          <p:cNvSpPr txBox="1"/>
          <p:nvPr/>
        </p:nvSpPr>
        <p:spPr>
          <a:xfrm>
            <a:off x="640080" y="457200"/>
            <a:ext cx="1090879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96167"/>
                </a:solidFill>
                <a:latin typeface="Calibri"/>
                <a:ea typeface="Calibri"/>
                <a:cs typeface="Calibri"/>
                <a:sym typeface="Calibri"/>
              </a:rPr>
              <a:t>TÖÖLEHT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6"/>
          <p:cNvSpPr txBox="1"/>
          <p:nvPr/>
        </p:nvSpPr>
        <p:spPr>
          <a:xfrm>
            <a:off x="640080" y="777240"/>
            <a:ext cx="10908792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Miniprojekti kaart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1" name="Google Shape;271;p16"/>
          <p:cNvCxnSpPr/>
          <p:nvPr/>
        </p:nvCxnSpPr>
        <p:spPr>
          <a:xfrm>
            <a:off x="640080" y="1691640"/>
            <a:ext cx="2011680" cy="0"/>
          </a:xfrm>
          <a:prstGeom prst="straightConnector1">
            <a:avLst/>
          </a:prstGeom>
          <a:noFill/>
          <a:ln cap="flat" cmpd="sng" w="38100">
            <a:solidFill>
              <a:srgbClr val="F9616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2" name="Google Shape;272;p16"/>
          <p:cNvSpPr/>
          <p:nvPr/>
        </p:nvSpPr>
        <p:spPr>
          <a:xfrm>
            <a:off x="640080" y="2011680"/>
            <a:ext cx="2590038" cy="1737360"/>
          </a:xfrm>
          <a:prstGeom prst="roundRect">
            <a:avLst>
              <a:gd fmla="val 3158" name="adj"/>
            </a:avLst>
          </a:prstGeom>
          <a:solidFill>
            <a:srgbClr val="F4F6FB"/>
          </a:solidFill>
          <a:ln cap="flat" cmpd="sng" w="12700">
            <a:solidFill>
              <a:srgbClr val="E3E6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6"/>
          <p:cNvSpPr txBox="1"/>
          <p:nvPr/>
        </p:nvSpPr>
        <p:spPr>
          <a:xfrm>
            <a:off x="777240" y="2121408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F96167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6"/>
          <p:cNvSpPr txBox="1"/>
          <p:nvPr/>
        </p:nvSpPr>
        <p:spPr>
          <a:xfrm>
            <a:off x="777240" y="2514600"/>
            <a:ext cx="2315718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300"/>
              <a:buFont typeface="Calibri"/>
              <a:buNone/>
            </a:pPr>
            <a:r>
              <a:rPr b="0" i="0" lang="en-US" sz="20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Probleem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6"/>
          <p:cNvSpPr/>
          <p:nvPr/>
        </p:nvSpPr>
        <p:spPr>
          <a:xfrm>
            <a:off x="3412998" y="2011680"/>
            <a:ext cx="2590038" cy="1737360"/>
          </a:xfrm>
          <a:prstGeom prst="roundRect">
            <a:avLst>
              <a:gd fmla="val 3158" name="adj"/>
            </a:avLst>
          </a:prstGeom>
          <a:solidFill>
            <a:srgbClr val="F4F6FB"/>
          </a:solidFill>
          <a:ln cap="flat" cmpd="sng" w="12700">
            <a:solidFill>
              <a:srgbClr val="E3E6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6"/>
          <p:cNvSpPr txBox="1"/>
          <p:nvPr/>
        </p:nvSpPr>
        <p:spPr>
          <a:xfrm>
            <a:off x="3550158" y="2121408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F96167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6"/>
          <p:cNvSpPr txBox="1"/>
          <p:nvPr/>
        </p:nvSpPr>
        <p:spPr>
          <a:xfrm>
            <a:off x="3550158" y="2514600"/>
            <a:ext cx="2315718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300"/>
              <a:buFont typeface="Calibri"/>
              <a:buNone/>
            </a:pPr>
            <a:r>
              <a:rPr b="0" i="0" lang="en-US" sz="20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Keda see mõjutab?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6"/>
          <p:cNvSpPr/>
          <p:nvPr/>
        </p:nvSpPr>
        <p:spPr>
          <a:xfrm>
            <a:off x="6185916" y="2011680"/>
            <a:ext cx="2590038" cy="1737360"/>
          </a:xfrm>
          <a:prstGeom prst="roundRect">
            <a:avLst>
              <a:gd fmla="val 3158" name="adj"/>
            </a:avLst>
          </a:prstGeom>
          <a:solidFill>
            <a:srgbClr val="F4F6FB"/>
          </a:solidFill>
          <a:ln cap="flat" cmpd="sng" w="12700">
            <a:solidFill>
              <a:srgbClr val="E3E6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6"/>
          <p:cNvSpPr txBox="1"/>
          <p:nvPr/>
        </p:nvSpPr>
        <p:spPr>
          <a:xfrm>
            <a:off x="6323076" y="2121408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F96167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6"/>
          <p:cNvSpPr txBox="1"/>
          <p:nvPr/>
        </p:nvSpPr>
        <p:spPr>
          <a:xfrm>
            <a:off x="6323076" y="2514600"/>
            <a:ext cx="2315718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300"/>
              <a:buFont typeface="Calibri"/>
              <a:buNone/>
            </a:pPr>
            <a:r>
              <a:rPr b="0" i="0" lang="en-US" sz="20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Meie lahendus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6"/>
          <p:cNvSpPr/>
          <p:nvPr/>
        </p:nvSpPr>
        <p:spPr>
          <a:xfrm>
            <a:off x="8958834" y="2011680"/>
            <a:ext cx="2590038" cy="1737360"/>
          </a:xfrm>
          <a:prstGeom prst="roundRect">
            <a:avLst>
              <a:gd fmla="val 3158" name="adj"/>
            </a:avLst>
          </a:prstGeom>
          <a:solidFill>
            <a:srgbClr val="F4F6FB"/>
          </a:solidFill>
          <a:ln cap="flat" cmpd="sng" w="12700">
            <a:solidFill>
              <a:srgbClr val="E3E6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6"/>
          <p:cNvSpPr txBox="1"/>
          <p:nvPr/>
        </p:nvSpPr>
        <p:spPr>
          <a:xfrm>
            <a:off x="9095994" y="2121408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F96167"/>
                </a:solidFill>
                <a:latin typeface="Cambria"/>
                <a:ea typeface="Cambria"/>
                <a:cs typeface="Cambria"/>
                <a:sym typeface="Cambria"/>
              </a:rPr>
              <a:t>4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6"/>
          <p:cNvSpPr txBox="1"/>
          <p:nvPr/>
        </p:nvSpPr>
        <p:spPr>
          <a:xfrm>
            <a:off x="9095994" y="2514600"/>
            <a:ext cx="2315718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300"/>
              <a:buFont typeface="Calibri"/>
              <a:buNone/>
            </a:pPr>
            <a:r>
              <a:rPr b="0" i="0" lang="en-US" sz="20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Mida me teeme?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6"/>
          <p:cNvSpPr/>
          <p:nvPr/>
        </p:nvSpPr>
        <p:spPr>
          <a:xfrm>
            <a:off x="640080" y="3886200"/>
            <a:ext cx="2590038" cy="1737360"/>
          </a:xfrm>
          <a:prstGeom prst="roundRect">
            <a:avLst>
              <a:gd fmla="val 3158" name="adj"/>
            </a:avLst>
          </a:prstGeom>
          <a:solidFill>
            <a:srgbClr val="F4F6FB"/>
          </a:solidFill>
          <a:ln cap="flat" cmpd="sng" w="12700">
            <a:solidFill>
              <a:srgbClr val="E3E6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6"/>
          <p:cNvSpPr txBox="1"/>
          <p:nvPr/>
        </p:nvSpPr>
        <p:spPr>
          <a:xfrm>
            <a:off x="777240" y="3995928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F96167"/>
                </a:solidFill>
                <a:latin typeface="Cambria"/>
                <a:ea typeface="Cambria"/>
                <a:cs typeface="Cambria"/>
                <a:sym typeface="Cambria"/>
              </a:rPr>
              <a:t>5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6"/>
          <p:cNvSpPr txBox="1"/>
          <p:nvPr/>
        </p:nvSpPr>
        <p:spPr>
          <a:xfrm>
            <a:off x="777240" y="4389120"/>
            <a:ext cx="2315718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300"/>
              <a:buFont typeface="Calibri"/>
              <a:buNone/>
            </a:pPr>
            <a:r>
              <a:rPr b="0" i="0" lang="en-US" sz="20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Kes aitab?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6"/>
          <p:cNvSpPr/>
          <p:nvPr/>
        </p:nvSpPr>
        <p:spPr>
          <a:xfrm>
            <a:off x="3412998" y="3886200"/>
            <a:ext cx="2590038" cy="1737360"/>
          </a:xfrm>
          <a:prstGeom prst="roundRect">
            <a:avLst>
              <a:gd fmla="val 3158" name="adj"/>
            </a:avLst>
          </a:prstGeom>
          <a:solidFill>
            <a:srgbClr val="F4F6FB"/>
          </a:solidFill>
          <a:ln cap="flat" cmpd="sng" w="12700">
            <a:solidFill>
              <a:srgbClr val="E3E6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6"/>
          <p:cNvSpPr txBox="1"/>
          <p:nvPr/>
        </p:nvSpPr>
        <p:spPr>
          <a:xfrm>
            <a:off x="3550158" y="3995928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F96167"/>
                </a:solidFill>
                <a:latin typeface="Cambria"/>
                <a:ea typeface="Cambria"/>
                <a:cs typeface="Cambria"/>
                <a:sym typeface="Cambria"/>
              </a:rPr>
              <a:t>6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6"/>
          <p:cNvSpPr txBox="1"/>
          <p:nvPr/>
        </p:nvSpPr>
        <p:spPr>
          <a:xfrm>
            <a:off x="3550158" y="4389120"/>
            <a:ext cx="2315718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300"/>
              <a:buFont typeface="Calibri"/>
              <a:buNone/>
            </a:pPr>
            <a:r>
              <a:rPr b="0" i="0" lang="en-US" sz="20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Mida meil vaja on?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6"/>
          <p:cNvSpPr/>
          <p:nvPr/>
        </p:nvSpPr>
        <p:spPr>
          <a:xfrm>
            <a:off x="6185916" y="3886200"/>
            <a:ext cx="2590038" cy="1737360"/>
          </a:xfrm>
          <a:prstGeom prst="roundRect">
            <a:avLst>
              <a:gd fmla="val 3158" name="adj"/>
            </a:avLst>
          </a:prstGeom>
          <a:solidFill>
            <a:srgbClr val="F4F6FB"/>
          </a:solidFill>
          <a:ln cap="flat" cmpd="sng" w="12700">
            <a:solidFill>
              <a:srgbClr val="E3E6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16"/>
          <p:cNvSpPr txBox="1"/>
          <p:nvPr/>
        </p:nvSpPr>
        <p:spPr>
          <a:xfrm>
            <a:off x="6323076" y="3995928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F96167"/>
                </a:solidFill>
                <a:latin typeface="Cambria"/>
                <a:ea typeface="Cambria"/>
                <a:cs typeface="Cambria"/>
                <a:sym typeface="Cambria"/>
              </a:rPr>
              <a:t>7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6"/>
          <p:cNvSpPr txBox="1"/>
          <p:nvPr/>
        </p:nvSpPr>
        <p:spPr>
          <a:xfrm>
            <a:off x="6323076" y="4389120"/>
            <a:ext cx="2315718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300"/>
              <a:buFont typeface="Calibri"/>
              <a:buNone/>
            </a:pPr>
            <a:r>
              <a:rPr b="0" i="0" lang="en-US" sz="20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Mis võiks muutuda?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6"/>
          <p:cNvSpPr/>
          <p:nvPr/>
        </p:nvSpPr>
        <p:spPr>
          <a:xfrm>
            <a:off x="8958834" y="3886200"/>
            <a:ext cx="2590038" cy="1737360"/>
          </a:xfrm>
          <a:prstGeom prst="roundRect">
            <a:avLst>
              <a:gd fmla="val 3158" name="adj"/>
            </a:avLst>
          </a:prstGeom>
          <a:solidFill>
            <a:srgbClr val="F4F6FB"/>
          </a:solidFill>
          <a:ln cap="flat" cmpd="sng" w="12700">
            <a:solidFill>
              <a:srgbClr val="E3E6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6"/>
          <p:cNvSpPr txBox="1"/>
          <p:nvPr/>
        </p:nvSpPr>
        <p:spPr>
          <a:xfrm>
            <a:off x="9095994" y="3995928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500"/>
              <a:buFont typeface="Cambria"/>
              <a:buNone/>
            </a:pPr>
            <a:r>
              <a:rPr b="1" i="0" lang="en-US" sz="1500" u="none" cap="none" strike="noStrike">
                <a:solidFill>
                  <a:srgbClr val="F96167"/>
                </a:solidFill>
                <a:latin typeface="Cambria"/>
                <a:ea typeface="Cambria"/>
                <a:cs typeface="Cambria"/>
                <a:sym typeface="Cambria"/>
              </a:rPr>
              <a:t>8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6"/>
          <p:cNvSpPr txBox="1"/>
          <p:nvPr/>
        </p:nvSpPr>
        <p:spPr>
          <a:xfrm>
            <a:off x="9095994" y="4389120"/>
            <a:ext cx="2315718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300"/>
              <a:buFont typeface="Calibri"/>
              <a:buNone/>
            </a:pPr>
            <a:r>
              <a:rPr b="0" i="0" lang="en-US" sz="20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Mis on meie esimene samm?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6"/>
          <p:cNvSpPr txBox="1"/>
          <p:nvPr/>
        </p:nvSpPr>
        <p:spPr>
          <a:xfrm>
            <a:off x="457200" y="6446520"/>
            <a:ext cx="108173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Peace Child Eesti  ·  Noored kui kogukonna muutuste loojad: ideest mõjuni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6"/>
          <p:cNvSpPr txBox="1"/>
          <p:nvPr/>
        </p:nvSpPr>
        <p:spPr>
          <a:xfrm>
            <a:off x="11365992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16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7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7"/>
          <p:cNvSpPr txBox="1"/>
          <p:nvPr/>
        </p:nvSpPr>
        <p:spPr>
          <a:xfrm>
            <a:off x="640080" y="457200"/>
            <a:ext cx="1090879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96167"/>
                </a:solidFill>
                <a:latin typeface="Calibri"/>
                <a:ea typeface="Calibri"/>
                <a:cs typeface="Calibri"/>
                <a:sym typeface="Calibri"/>
              </a:rPr>
              <a:t>TÖÖLEHT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7"/>
          <p:cNvSpPr txBox="1"/>
          <p:nvPr/>
        </p:nvSpPr>
        <p:spPr>
          <a:xfrm>
            <a:off x="640080" y="777240"/>
            <a:ext cx="10908792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Näide: täidetud kaart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6" name="Google Shape;306;p17"/>
          <p:cNvCxnSpPr/>
          <p:nvPr/>
        </p:nvCxnSpPr>
        <p:spPr>
          <a:xfrm>
            <a:off x="640080" y="1691640"/>
            <a:ext cx="2011680" cy="0"/>
          </a:xfrm>
          <a:prstGeom prst="straightConnector1">
            <a:avLst/>
          </a:prstGeom>
          <a:noFill/>
          <a:ln cap="flat" cmpd="sng" w="38100">
            <a:solidFill>
              <a:srgbClr val="F9616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7" name="Google Shape;307;p17"/>
          <p:cNvSpPr/>
          <p:nvPr/>
        </p:nvSpPr>
        <p:spPr>
          <a:xfrm>
            <a:off x="640080" y="2011680"/>
            <a:ext cx="2590038" cy="1737360"/>
          </a:xfrm>
          <a:prstGeom prst="roundRect">
            <a:avLst>
              <a:gd fmla="val 3158" name="adj"/>
            </a:avLst>
          </a:prstGeom>
          <a:solidFill>
            <a:srgbClr val="FDEAEA"/>
          </a:solidFill>
          <a:ln cap="flat" cmpd="sng" w="12700">
            <a:solidFill>
              <a:srgbClr val="F3C6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7"/>
          <p:cNvSpPr txBox="1"/>
          <p:nvPr/>
        </p:nvSpPr>
        <p:spPr>
          <a:xfrm>
            <a:off x="777240" y="2103120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300"/>
              <a:buFont typeface="Cambria"/>
              <a:buNone/>
            </a:pPr>
            <a:r>
              <a:rPr b="1" i="0" lang="en-US" sz="1300" u="none" cap="none" strike="noStrike">
                <a:solidFill>
                  <a:srgbClr val="F96167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7"/>
          <p:cNvSpPr txBox="1"/>
          <p:nvPr/>
        </p:nvSpPr>
        <p:spPr>
          <a:xfrm>
            <a:off x="777240" y="2423160"/>
            <a:ext cx="2315718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050"/>
              <a:buFont typeface="Calibri"/>
              <a:buNone/>
            </a:pPr>
            <a:r>
              <a:rPr b="1" i="0" lang="en-US" sz="20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Probleem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7"/>
          <p:cNvSpPr txBox="1"/>
          <p:nvPr/>
        </p:nvSpPr>
        <p:spPr>
          <a:xfrm>
            <a:off x="777240" y="2743200"/>
            <a:ext cx="2315718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050"/>
              <a:buFont typeface="Calibri"/>
              <a:buNone/>
            </a:pPr>
            <a:r>
              <a:rPr b="0" i="0" lang="en-US" sz="19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Koolis pole vahetunni ajaks rahulikku kohta, kus istuda.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7"/>
          <p:cNvSpPr/>
          <p:nvPr/>
        </p:nvSpPr>
        <p:spPr>
          <a:xfrm>
            <a:off x="3412998" y="2011680"/>
            <a:ext cx="2590038" cy="1737360"/>
          </a:xfrm>
          <a:prstGeom prst="roundRect">
            <a:avLst>
              <a:gd fmla="val 3158" name="adj"/>
            </a:avLst>
          </a:prstGeom>
          <a:solidFill>
            <a:srgbClr val="FDEAEA"/>
          </a:solidFill>
          <a:ln cap="flat" cmpd="sng" w="12700">
            <a:solidFill>
              <a:srgbClr val="F3C6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17"/>
          <p:cNvSpPr txBox="1"/>
          <p:nvPr/>
        </p:nvSpPr>
        <p:spPr>
          <a:xfrm>
            <a:off x="3550158" y="2103120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300"/>
              <a:buFont typeface="Cambria"/>
              <a:buNone/>
            </a:pPr>
            <a:r>
              <a:rPr b="1" i="0" lang="en-US" sz="1300" u="none" cap="none" strike="noStrike">
                <a:solidFill>
                  <a:srgbClr val="F96167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7"/>
          <p:cNvSpPr txBox="1"/>
          <p:nvPr/>
        </p:nvSpPr>
        <p:spPr>
          <a:xfrm>
            <a:off x="3550158" y="2423160"/>
            <a:ext cx="2315718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050"/>
              <a:buFont typeface="Calibri"/>
              <a:buNone/>
            </a:pPr>
            <a:r>
              <a:rPr b="1" i="0" lang="en-US" sz="20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Keda see mõjutab?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7"/>
          <p:cNvSpPr txBox="1"/>
          <p:nvPr/>
        </p:nvSpPr>
        <p:spPr>
          <a:xfrm>
            <a:off x="3550158" y="2743200"/>
            <a:ext cx="2315718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050"/>
              <a:buFont typeface="Calibri"/>
              <a:buNone/>
            </a:pPr>
            <a:r>
              <a:rPr b="0" i="0" lang="en-US" sz="19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Õpilasi, kes vajavad vahetunnil rahu ja väikest pausi.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7"/>
          <p:cNvSpPr/>
          <p:nvPr/>
        </p:nvSpPr>
        <p:spPr>
          <a:xfrm>
            <a:off x="6185916" y="2011680"/>
            <a:ext cx="2590038" cy="1737360"/>
          </a:xfrm>
          <a:prstGeom prst="roundRect">
            <a:avLst>
              <a:gd fmla="val 3158" name="adj"/>
            </a:avLst>
          </a:prstGeom>
          <a:solidFill>
            <a:srgbClr val="FDEAEA"/>
          </a:solidFill>
          <a:ln cap="flat" cmpd="sng" w="12700">
            <a:solidFill>
              <a:srgbClr val="F3C6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17"/>
          <p:cNvSpPr txBox="1"/>
          <p:nvPr/>
        </p:nvSpPr>
        <p:spPr>
          <a:xfrm>
            <a:off x="6323076" y="2103120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300"/>
              <a:buFont typeface="Cambria"/>
              <a:buNone/>
            </a:pPr>
            <a:r>
              <a:rPr b="1" i="0" lang="en-US" sz="1300" u="none" cap="none" strike="noStrike">
                <a:solidFill>
                  <a:srgbClr val="F96167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7"/>
          <p:cNvSpPr txBox="1"/>
          <p:nvPr/>
        </p:nvSpPr>
        <p:spPr>
          <a:xfrm>
            <a:off x="6323076" y="2423160"/>
            <a:ext cx="2315718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050"/>
              <a:buFont typeface="Calibri"/>
              <a:buNone/>
            </a:pPr>
            <a:r>
              <a:rPr b="1" i="0" lang="en-US" sz="20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Meie lahendus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7"/>
          <p:cNvSpPr txBox="1"/>
          <p:nvPr/>
        </p:nvSpPr>
        <p:spPr>
          <a:xfrm>
            <a:off x="6323076" y="2743200"/>
            <a:ext cx="2315718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050"/>
              <a:buFont typeface="Calibri"/>
              <a:buNone/>
            </a:pPr>
            <a:r>
              <a:rPr b="0" i="0" lang="en-US" sz="19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Sisustame raamatukogu kõrvale vaikse puhkenurga.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7"/>
          <p:cNvSpPr/>
          <p:nvPr/>
        </p:nvSpPr>
        <p:spPr>
          <a:xfrm>
            <a:off x="8958834" y="2011680"/>
            <a:ext cx="2590038" cy="1737360"/>
          </a:xfrm>
          <a:prstGeom prst="roundRect">
            <a:avLst>
              <a:gd fmla="val 3158" name="adj"/>
            </a:avLst>
          </a:prstGeom>
          <a:solidFill>
            <a:srgbClr val="FDEAEA"/>
          </a:solidFill>
          <a:ln cap="flat" cmpd="sng" w="12700">
            <a:solidFill>
              <a:srgbClr val="F3C6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17"/>
          <p:cNvSpPr txBox="1"/>
          <p:nvPr/>
        </p:nvSpPr>
        <p:spPr>
          <a:xfrm>
            <a:off x="9095994" y="2103120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300"/>
              <a:buFont typeface="Cambria"/>
              <a:buNone/>
            </a:pPr>
            <a:r>
              <a:rPr b="1" i="0" lang="en-US" sz="1300" u="none" cap="none" strike="noStrike">
                <a:solidFill>
                  <a:srgbClr val="F96167"/>
                </a:solidFill>
                <a:latin typeface="Cambria"/>
                <a:ea typeface="Cambria"/>
                <a:cs typeface="Cambria"/>
                <a:sym typeface="Cambria"/>
              </a:rPr>
              <a:t>4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7"/>
          <p:cNvSpPr txBox="1"/>
          <p:nvPr/>
        </p:nvSpPr>
        <p:spPr>
          <a:xfrm>
            <a:off x="9095994" y="2423160"/>
            <a:ext cx="2315718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050"/>
              <a:buFont typeface="Calibri"/>
              <a:buNone/>
            </a:pPr>
            <a:r>
              <a:rPr b="1" i="0" lang="en-US" sz="20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Mida me teeme?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7"/>
          <p:cNvSpPr txBox="1"/>
          <p:nvPr/>
        </p:nvSpPr>
        <p:spPr>
          <a:xfrm>
            <a:off x="9095994" y="2743200"/>
            <a:ext cx="2315718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050"/>
              <a:buFont typeface="Calibri"/>
              <a:buNone/>
            </a:pPr>
            <a:r>
              <a:rPr b="0" i="0" lang="en-US" sz="19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Räägime huvijuhiga ruumist ja hangime pehme istumisala.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7"/>
          <p:cNvSpPr/>
          <p:nvPr/>
        </p:nvSpPr>
        <p:spPr>
          <a:xfrm>
            <a:off x="640080" y="3886200"/>
            <a:ext cx="2590038" cy="1737360"/>
          </a:xfrm>
          <a:prstGeom prst="roundRect">
            <a:avLst>
              <a:gd fmla="val 3158" name="adj"/>
            </a:avLst>
          </a:prstGeom>
          <a:solidFill>
            <a:srgbClr val="FDEAEA"/>
          </a:solidFill>
          <a:ln cap="flat" cmpd="sng" w="12700">
            <a:solidFill>
              <a:srgbClr val="F3C6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17"/>
          <p:cNvSpPr txBox="1"/>
          <p:nvPr/>
        </p:nvSpPr>
        <p:spPr>
          <a:xfrm>
            <a:off x="777240" y="3977640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300"/>
              <a:buFont typeface="Cambria"/>
              <a:buNone/>
            </a:pPr>
            <a:r>
              <a:rPr b="1" i="0" lang="en-US" sz="1300" u="none" cap="none" strike="noStrike">
                <a:solidFill>
                  <a:srgbClr val="F96167"/>
                </a:solidFill>
                <a:latin typeface="Cambria"/>
                <a:ea typeface="Cambria"/>
                <a:cs typeface="Cambria"/>
                <a:sym typeface="Cambria"/>
              </a:rPr>
              <a:t>5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7"/>
          <p:cNvSpPr txBox="1"/>
          <p:nvPr/>
        </p:nvSpPr>
        <p:spPr>
          <a:xfrm>
            <a:off x="777240" y="4297680"/>
            <a:ext cx="2315718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050"/>
              <a:buFont typeface="Calibri"/>
              <a:buNone/>
            </a:pPr>
            <a:r>
              <a:rPr b="1" i="0" lang="en-US" sz="20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Kes aitab?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7"/>
          <p:cNvSpPr txBox="1"/>
          <p:nvPr/>
        </p:nvSpPr>
        <p:spPr>
          <a:xfrm>
            <a:off x="777240" y="4617720"/>
            <a:ext cx="2315718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050"/>
              <a:buFont typeface="Calibri"/>
              <a:buNone/>
            </a:pPr>
            <a:r>
              <a:rPr b="0" i="0" lang="en-US" sz="19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Huvijuht, majahoidja, ehk mõni lapsevanem.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7"/>
          <p:cNvSpPr/>
          <p:nvPr/>
        </p:nvSpPr>
        <p:spPr>
          <a:xfrm>
            <a:off x="3412998" y="3886200"/>
            <a:ext cx="2590038" cy="1737360"/>
          </a:xfrm>
          <a:prstGeom prst="roundRect">
            <a:avLst>
              <a:gd fmla="val 3158" name="adj"/>
            </a:avLst>
          </a:prstGeom>
          <a:solidFill>
            <a:srgbClr val="FDEAEA"/>
          </a:solidFill>
          <a:ln cap="flat" cmpd="sng" w="12700">
            <a:solidFill>
              <a:srgbClr val="F3C6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7"/>
          <p:cNvSpPr txBox="1"/>
          <p:nvPr/>
        </p:nvSpPr>
        <p:spPr>
          <a:xfrm>
            <a:off x="3550158" y="3977640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300"/>
              <a:buFont typeface="Cambria"/>
              <a:buNone/>
            </a:pPr>
            <a:r>
              <a:rPr b="1" i="0" lang="en-US" sz="1300" u="none" cap="none" strike="noStrike">
                <a:solidFill>
                  <a:srgbClr val="F96167"/>
                </a:solidFill>
                <a:latin typeface="Cambria"/>
                <a:ea typeface="Cambria"/>
                <a:cs typeface="Cambria"/>
                <a:sym typeface="Cambria"/>
              </a:rPr>
              <a:t>6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7"/>
          <p:cNvSpPr txBox="1"/>
          <p:nvPr/>
        </p:nvSpPr>
        <p:spPr>
          <a:xfrm>
            <a:off x="3550158" y="4297680"/>
            <a:ext cx="2315718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050"/>
              <a:buFont typeface="Calibri"/>
              <a:buNone/>
            </a:pPr>
            <a:r>
              <a:rPr b="1" i="0" lang="en-US" sz="20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Mida meil vaja on?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7"/>
          <p:cNvSpPr txBox="1"/>
          <p:nvPr/>
        </p:nvSpPr>
        <p:spPr>
          <a:xfrm>
            <a:off x="3550158" y="4617720"/>
            <a:ext cx="2315718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050"/>
              <a:buFont typeface="Calibri"/>
              <a:buNone/>
            </a:pPr>
            <a:r>
              <a:rPr b="0" i="0" lang="en-US" sz="19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Luba ruumi kasutada, paar tugitooli, pehme vaip.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7"/>
          <p:cNvSpPr/>
          <p:nvPr/>
        </p:nvSpPr>
        <p:spPr>
          <a:xfrm>
            <a:off x="6185916" y="3886200"/>
            <a:ext cx="2590038" cy="1737360"/>
          </a:xfrm>
          <a:prstGeom prst="roundRect">
            <a:avLst>
              <a:gd fmla="val 3158" name="adj"/>
            </a:avLst>
          </a:prstGeom>
          <a:solidFill>
            <a:srgbClr val="FDEAEA"/>
          </a:solidFill>
          <a:ln cap="flat" cmpd="sng" w="12700">
            <a:solidFill>
              <a:srgbClr val="F3C6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7"/>
          <p:cNvSpPr txBox="1"/>
          <p:nvPr/>
        </p:nvSpPr>
        <p:spPr>
          <a:xfrm>
            <a:off x="6323076" y="3977640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300"/>
              <a:buFont typeface="Cambria"/>
              <a:buNone/>
            </a:pPr>
            <a:r>
              <a:rPr b="1" i="0" lang="en-US" sz="1300" u="none" cap="none" strike="noStrike">
                <a:solidFill>
                  <a:srgbClr val="F96167"/>
                </a:solidFill>
                <a:latin typeface="Cambria"/>
                <a:ea typeface="Cambria"/>
                <a:cs typeface="Cambria"/>
                <a:sym typeface="Cambria"/>
              </a:rPr>
              <a:t>7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7"/>
          <p:cNvSpPr txBox="1"/>
          <p:nvPr/>
        </p:nvSpPr>
        <p:spPr>
          <a:xfrm>
            <a:off x="6323076" y="4297680"/>
            <a:ext cx="2315718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050"/>
              <a:buFont typeface="Calibri"/>
              <a:buNone/>
            </a:pPr>
            <a:r>
              <a:rPr b="1" i="0" lang="en-US" sz="20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Mis võiks muutuda?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7"/>
          <p:cNvSpPr txBox="1"/>
          <p:nvPr/>
        </p:nvSpPr>
        <p:spPr>
          <a:xfrm>
            <a:off x="6323076" y="4617720"/>
            <a:ext cx="2315718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050"/>
              <a:buFont typeface="Calibri"/>
              <a:buNone/>
            </a:pPr>
            <a:r>
              <a:rPr b="0" i="0" lang="en-US" sz="19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Õpilastel on koht, kus vahetunnil rahuneda ja energiat koguda.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7"/>
          <p:cNvSpPr/>
          <p:nvPr/>
        </p:nvSpPr>
        <p:spPr>
          <a:xfrm>
            <a:off x="8958834" y="3886200"/>
            <a:ext cx="2590038" cy="1737360"/>
          </a:xfrm>
          <a:prstGeom prst="roundRect">
            <a:avLst>
              <a:gd fmla="val 3158" name="adj"/>
            </a:avLst>
          </a:prstGeom>
          <a:solidFill>
            <a:srgbClr val="FDEAEA"/>
          </a:solidFill>
          <a:ln cap="flat" cmpd="sng" w="12700">
            <a:solidFill>
              <a:srgbClr val="F3C6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17"/>
          <p:cNvSpPr txBox="1"/>
          <p:nvPr/>
        </p:nvSpPr>
        <p:spPr>
          <a:xfrm>
            <a:off x="9095994" y="3977640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300"/>
              <a:buFont typeface="Cambria"/>
              <a:buNone/>
            </a:pPr>
            <a:r>
              <a:rPr b="1" i="0" lang="en-US" sz="1300" u="none" cap="none" strike="noStrike">
                <a:solidFill>
                  <a:srgbClr val="F96167"/>
                </a:solidFill>
                <a:latin typeface="Cambria"/>
                <a:ea typeface="Cambria"/>
                <a:cs typeface="Cambria"/>
                <a:sym typeface="Cambria"/>
              </a:rPr>
              <a:t>8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7"/>
          <p:cNvSpPr txBox="1"/>
          <p:nvPr/>
        </p:nvSpPr>
        <p:spPr>
          <a:xfrm>
            <a:off x="9095994" y="4297680"/>
            <a:ext cx="2315718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050"/>
              <a:buFont typeface="Calibri"/>
              <a:buNone/>
            </a:pPr>
            <a:r>
              <a:rPr b="1" i="0" lang="en-US" sz="20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Mis on meie esimene samm?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7"/>
          <p:cNvSpPr txBox="1"/>
          <p:nvPr/>
        </p:nvSpPr>
        <p:spPr>
          <a:xfrm>
            <a:off x="9095994" y="4709170"/>
            <a:ext cx="23157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050"/>
              <a:buFont typeface="Calibri"/>
              <a:buNone/>
            </a:pPr>
            <a:r>
              <a:rPr b="0" i="0" lang="en-US" sz="190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Räägime homme huvijuhiga ja uurime, milline nurk on vaba.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7"/>
          <p:cNvSpPr txBox="1"/>
          <p:nvPr/>
        </p:nvSpPr>
        <p:spPr>
          <a:xfrm>
            <a:off x="457200" y="6446520"/>
            <a:ext cx="108173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Peace Child Eesti  ·  Noored kui kogukonna muutuste loojad: ideest mõjuni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7"/>
          <p:cNvSpPr txBox="1"/>
          <p:nvPr/>
        </p:nvSpPr>
        <p:spPr>
          <a:xfrm>
            <a:off x="11365992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17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8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8"/>
          <p:cNvSpPr txBox="1"/>
          <p:nvPr/>
        </p:nvSpPr>
        <p:spPr>
          <a:xfrm>
            <a:off x="640080" y="457200"/>
            <a:ext cx="1090879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96167"/>
                </a:solidFill>
                <a:latin typeface="Calibri"/>
                <a:ea typeface="Calibri"/>
                <a:cs typeface="Calibri"/>
                <a:sym typeface="Calibri"/>
              </a:rPr>
              <a:t>GRUPITÖÖ JUHIS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8"/>
          <p:cNvSpPr txBox="1"/>
          <p:nvPr/>
        </p:nvSpPr>
        <p:spPr>
          <a:xfrm>
            <a:off x="640080" y="777240"/>
            <a:ext cx="10908792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Miniprojekti loomine samm-sammult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49" name="Google Shape;349;p18"/>
          <p:cNvCxnSpPr/>
          <p:nvPr/>
        </p:nvCxnSpPr>
        <p:spPr>
          <a:xfrm>
            <a:off x="640080" y="1691640"/>
            <a:ext cx="2011680" cy="0"/>
          </a:xfrm>
          <a:prstGeom prst="straightConnector1">
            <a:avLst/>
          </a:prstGeom>
          <a:noFill/>
          <a:ln cap="flat" cmpd="sng" w="38100">
            <a:solidFill>
              <a:srgbClr val="F9616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0" name="Google Shape;350;p18"/>
          <p:cNvSpPr/>
          <p:nvPr/>
        </p:nvSpPr>
        <p:spPr>
          <a:xfrm>
            <a:off x="640080" y="1965960"/>
            <a:ext cx="10908792" cy="868680"/>
          </a:xfrm>
          <a:prstGeom prst="roundRect">
            <a:avLst>
              <a:gd fmla="val 8421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18"/>
          <p:cNvSpPr/>
          <p:nvPr/>
        </p:nvSpPr>
        <p:spPr>
          <a:xfrm>
            <a:off x="841248" y="2167128"/>
            <a:ext cx="457200" cy="45720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18"/>
          <p:cNvSpPr txBox="1"/>
          <p:nvPr/>
        </p:nvSpPr>
        <p:spPr>
          <a:xfrm>
            <a:off x="841248" y="2167128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18"/>
          <p:cNvSpPr txBox="1"/>
          <p:nvPr/>
        </p:nvSpPr>
        <p:spPr>
          <a:xfrm>
            <a:off x="1417320" y="2130552"/>
            <a:ext cx="999439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None/>
            </a:pPr>
            <a:r>
              <a:rPr b="1" i="0" lang="en-US" sz="20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Valige idee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8"/>
          <p:cNvSpPr txBox="1"/>
          <p:nvPr/>
        </p:nvSpPr>
        <p:spPr>
          <a:xfrm>
            <a:off x="841248" y="2679192"/>
            <a:ext cx="10506456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2×2 maatriksist valitud idee, mida edasi arendada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8"/>
          <p:cNvSpPr/>
          <p:nvPr/>
        </p:nvSpPr>
        <p:spPr>
          <a:xfrm>
            <a:off x="640080" y="2971800"/>
            <a:ext cx="10908792" cy="868680"/>
          </a:xfrm>
          <a:prstGeom prst="roundRect">
            <a:avLst>
              <a:gd fmla="val 8421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18"/>
          <p:cNvSpPr/>
          <p:nvPr/>
        </p:nvSpPr>
        <p:spPr>
          <a:xfrm>
            <a:off x="841248" y="3172968"/>
            <a:ext cx="457200" cy="45720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18"/>
          <p:cNvSpPr txBox="1"/>
          <p:nvPr/>
        </p:nvSpPr>
        <p:spPr>
          <a:xfrm>
            <a:off x="841248" y="3172968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18"/>
          <p:cNvSpPr txBox="1"/>
          <p:nvPr/>
        </p:nvSpPr>
        <p:spPr>
          <a:xfrm>
            <a:off x="1417320" y="3136392"/>
            <a:ext cx="999439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None/>
            </a:pPr>
            <a:r>
              <a:rPr b="1" i="0" lang="en-US" sz="20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Täitke kaart koos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8"/>
          <p:cNvSpPr txBox="1"/>
          <p:nvPr/>
        </p:nvSpPr>
        <p:spPr>
          <a:xfrm>
            <a:off x="841248" y="3685032"/>
            <a:ext cx="10506456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Veenduge, et iga grupiliikme mõte või kogemus jõuab vähemalt ühel hetkel arutelusse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8"/>
          <p:cNvSpPr/>
          <p:nvPr/>
        </p:nvSpPr>
        <p:spPr>
          <a:xfrm>
            <a:off x="640080" y="3977640"/>
            <a:ext cx="10908792" cy="868680"/>
          </a:xfrm>
          <a:prstGeom prst="roundRect">
            <a:avLst>
              <a:gd fmla="val 8421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8"/>
          <p:cNvSpPr/>
          <p:nvPr/>
        </p:nvSpPr>
        <p:spPr>
          <a:xfrm>
            <a:off x="841248" y="4178808"/>
            <a:ext cx="457200" cy="45720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18"/>
          <p:cNvSpPr txBox="1"/>
          <p:nvPr/>
        </p:nvSpPr>
        <p:spPr>
          <a:xfrm>
            <a:off x="841248" y="4178808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18"/>
          <p:cNvSpPr txBox="1"/>
          <p:nvPr/>
        </p:nvSpPr>
        <p:spPr>
          <a:xfrm>
            <a:off x="1417320" y="4142232"/>
            <a:ext cx="999439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None/>
            </a:pPr>
            <a:r>
              <a:rPr b="1" i="0" lang="en-US" sz="20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Olge konkreetsed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8"/>
          <p:cNvSpPr txBox="1"/>
          <p:nvPr/>
        </p:nvSpPr>
        <p:spPr>
          <a:xfrm>
            <a:off x="841248" y="4690872"/>
            <a:ext cx="10506456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Lahendus ja tegevused peavad olema realistlikud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18"/>
          <p:cNvSpPr/>
          <p:nvPr/>
        </p:nvSpPr>
        <p:spPr>
          <a:xfrm>
            <a:off x="640080" y="4983480"/>
            <a:ext cx="10908792" cy="868680"/>
          </a:xfrm>
          <a:prstGeom prst="roundRect">
            <a:avLst>
              <a:gd fmla="val 8421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18"/>
          <p:cNvSpPr/>
          <p:nvPr/>
        </p:nvSpPr>
        <p:spPr>
          <a:xfrm>
            <a:off x="841248" y="5184648"/>
            <a:ext cx="457200" cy="45720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18"/>
          <p:cNvSpPr txBox="1"/>
          <p:nvPr/>
        </p:nvSpPr>
        <p:spPr>
          <a:xfrm>
            <a:off x="841248" y="5184648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18"/>
          <p:cNvSpPr txBox="1"/>
          <p:nvPr/>
        </p:nvSpPr>
        <p:spPr>
          <a:xfrm>
            <a:off x="1417320" y="5148072"/>
            <a:ext cx="999439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None/>
            </a:pPr>
            <a:r>
              <a:rPr b="1" i="0" lang="en-US" sz="20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Valmistage ette lühike esitlus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18"/>
          <p:cNvSpPr txBox="1"/>
          <p:nvPr/>
        </p:nvSpPr>
        <p:spPr>
          <a:xfrm>
            <a:off x="841248" y="5696712"/>
            <a:ext cx="10506456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Kes mida ütleb, mis on kõige olulisem sõnum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8"/>
          <p:cNvSpPr txBox="1"/>
          <p:nvPr/>
        </p:nvSpPr>
        <p:spPr>
          <a:xfrm>
            <a:off x="640080" y="6080760"/>
            <a:ext cx="10908792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Kui grupp on vaikne: „Kas kellelgi on teistsugune kogemus?“ · „Keda see probleem veel mõjutab?“ · „Mida teie ise sellises olukorras teeksite?“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18"/>
          <p:cNvSpPr txBox="1"/>
          <p:nvPr/>
        </p:nvSpPr>
        <p:spPr>
          <a:xfrm>
            <a:off x="457200" y="6446520"/>
            <a:ext cx="108173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Peace Child Eesti  ·  Noored kui kogukonna muutuste loojad: ideest mõjuni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8"/>
          <p:cNvSpPr txBox="1"/>
          <p:nvPr/>
        </p:nvSpPr>
        <p:spPr>
          <a:xfrm>
            <a:off x="11365992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18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9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19"/>
          <p:cNvSpPr txBox="1"/>
          <p:nvPr/>
        </p:nvSpPr>
        <p:spPr>
          <a:xfrm>
            <a:off x="640080" y="457200"/>
            <a:ext cx="1090879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96167"/>
                </a:solidFill>
                <a:latin typeface="Calibri"/>
                <a:ea typeface="Calibri"/>
                <a:cs typeface="Calibri"/>
                <a:sym typeface="Calibri"/>
              </a:rPr>
              <a:t>III OSA · TEGUTSE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19"/>
          <p:cNvSpPr txBox="1"/>
          <p:nvPr/>
        </p:nvSpPr>
        <p:spPr>
          <a:xfrm>
            <a:off x="640080" y="777240"/>
            <a:ext cx="10908792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Lühiesitlused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1" name="Google Shape;381;p19"/>
          <p:cNvCxnSpPr/>
          <p:nvPr/>
        </p:nvCxnSpPr>
        <p:spPr>
          <a:xfrm>
            <a:off x="640080" y="1691640"/>
            <a:ext cx="2011680" cy="0"/>
          </a:xfrm>
          <a:prstGeom prst="straightConnector1">
            <a:avLst/>
          </a:prstGeom>
          <a:noFill/>
          <a:ln cap="flat" cmpd="sng" w="38100">
            <a:solidFill>
              <a:srgbClr val="F9616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2" name="Google Shape;382;p19"/>
          <p:cNvSpPr/>
          <p:nvPr/>
        </p:nvSpPr>
        <p:spPr>
          <a:xfrm>
            <a:off x="640080" y="2194560"/>
            <a:ext cx="10908792" cy="868680"/>
          </a:xfrm>
          <a:prstGeom prst="roundRect">
            <a:avLst>
              <a:gd fmla="val 6316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19"/>
          <p:cNvSpPr txBox="1"/>
          <p:nvPr/>
        </p:nvSpPr>
        <p:spPr>
          <a:xfrm>
            <a:off x="1005840" y="2194560"/>
            <a:ext cx="1017727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2000"/>
              <a:buFont typeface="Cambria"/>
              <a:buNone/>
            </a:pPr>
            <a:r>
              <a:rPr b="1" i="0" lang="en-US" sz="20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Meie probleem on…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19"/>
          <p:cNvSpPr/>
          <p:nvPr/>
        </p:nvSpPr>
        <p:spPr>
          <a:xfrm>
            <a:off x="640080" y="3200400"/>
            <a:ext cx="10908792" cy="868680"/>
          </a:xfrm>
          <a:prstGeom prst="roundRect">
            <a:avLst>
              <a:gd fmla="val 6316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19"/>
          <p:cNvSpPr txBox="1"/>
          <p:nvPr/>
        </p:nvSpPr>
        <p:spPr>
          <a:xfrm>
            <a:off x="1005840" y="3200400"/>
            <a:ext cx="1017727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2000"/>
              <a:buFont typeface="Cambria"/>
              <a:buNone/>
            </a:pPr>
            <a:r>
              <a:rPr b="1" i="0" lang="en-US" sz="20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Meie lahendus on…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19"/>
          <p:cNvSpPr/>
          <p:nvPr/>
        </p:nvSpPr>
        <p:spPr>
          <a:xfrm>
            <a:off x="640080" y="4206240"/>
            <a:ext cx="10908792" cy="868680"/>
          </a:xfrm>
          <a:prstGeom prst="roundRect">
            <a:avLst>
              <a:gd fmla="val 6316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19"/>
          <p:cNvSpPr txBox="1"/>
          <p:nvPr/>
        </p:nvSpPr>
        <p:spPr>
          <a:xfrm>
            <a:off x="1005840" y="4206240"/>
            <a:ext cx="1017727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2000"/>
              <a:buFont typeface="Cambria"/>
              <a:buNone/>
            </a:pPr>
            <a:r>
              <a:rPr b="1" i="0" lang="en-US" sz="20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Selle elluviimiseks teeme…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19"/>
          <p:cNvSpPr/>
          <p:nvPr/>
        </p:nvSpPr>
        <p:spPr>
          <a:xfrm>
            <a:off x="640080" y="5212080"/>
            <a:ext cx="10908792" cy="868680"/>
          </a:xfrm>
          <a:prstGeom prst="roundRect">
            <a:avLst>
              <a:gd fmla="val 6316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19"/>
          <p:cNvSpPr txBox="1"/>
          <p:nvPr/>
        </p:nvSpPr>
        <p:spPr>
          <a:xfrm>
            <a:off x="1005840" y="5212080"/>
            <a:ext cx="1017727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2000"/>
              <a:buFont typeface="Cambria"/>
              <a:buNone/>
            </a:pPr>
            <a:r>
              <a:rPr b="1" i="0" lang="en-US" sz="20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Me tahame selle tulemusena muuta…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19"/>
          <p:cNvSpPr txBox="1"/>
          <p:nvPr/>
        </p:nvSpPr>
        <p:spPr>
          <a:xfrm>
            <a:off x="457200" y="6446520"/>
            <a:ext cx="108173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Peace Child Eesti  ·  Noored kui kogukonna muutuste loojad: ideest mõjuni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9"/>
          <p:cNvSpPr txBox="1"/>
          <p:nvPr/>
        </p:nvSpPr>
        <p:spPr>
          <a:xfrm>
            <a:off x="11365992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19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20"/>
          <p:cNvSpPr txBox="1"/>
          <p:nvPr/>
        </p:nvSpPr>
        <p:spPr>
          <a:xfrm>
            <a:off x="640080" y="457200"/>
            <a:ext cx="1090879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96167"/>
                </a:solidFill>
                <a:latin typeface="Calibri"/>
                <a:ea typeface="Calibri"/>
                <a:cs typeface="Calibri"/>
                <a:sym typeface="Calibri"/>
              </a:rPr>
              <a:t>III OSA · ÕPI JA ARENDA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20"/>
          <p:cNvSpPr txBox="1"/>
          <p:nvPr/>
        </p:nvSpPr>
        <p:spPr>
          <a:xfrm>
            <a:off x="640080" y="777240"/>
            <a:ext cx="10908792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Tagasiside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0" name="Google Shape;400;p20"/>
          <p:cNvCxnSpPr/>
          <p:nvPr/>
        </p:nvCxnSpPr>
        <p:spPr>
          <a:xfrm>
            <a:off x="640080" y="1691640"/>
            <a:ext cx="2011680" cy="0"/>
          </a:xfrm>
          <a:prstGeom prst="straightConnector1">
            <a:avLst/>
          </a:prstGeom>
          <a:noFill/>
          <a:ln cap="flat" cmpd="sng" w="38100">
            <a:solidFill>
              <a:srgbClr val="F9616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1" name="Google Shape;401;p20"/>
          <p:cNvSpPr/>
          <p:nvPr/>
        </p:nvSpPr>
        <p:spPr>
          <a:xfrm>
            <a:off x="640080" y="2194560"/>
            <a:ext cx="3453384" cy="3108960"/>
          </a:xfrm>
          <a:prstGeom prst="roundRect">
            <a:avLst>
              <a:gd fmla="val 2353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20"/>
          <p:cNvSpPr/>
          <p:nvPr/>
        </p:nvSpPr>
        <p:spPr>
          <a:xfrm>
            <a:off x="1955292" y="2468880"/>
            <a:ext cx="822960" cy="822960"/>
          </a:xfrm>
          <a:prstGeom prst="ellipse">
            <a:avLst/>
          </a:prstGeom>
          <a:solidFill>
            <a:srgbClr val="6FA8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20"/>
          <p:cNvSpPr txBox="1"/>
          <p:nvPr/>
        </p:nvSpPr>
        <p:spPr>
          <a:xfrm>
            <a:off x="1955292" y="2468880"/>
            <a:ext cx="82296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20"/>
          <p:cNvSpPr txBox="1"/>
          <p:nvPr/>
        </p:nvSpPr>
        <p:spPr>
          <a:xfrm>
            <a:off x="822960" y="3520440"/>
            <a:ext cx="3087624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Mis on tugev?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20"/>
          <p:cNvSpPr txBox="1"/>
          <p:nvPr/>
        </p:nvSpPr>
        <p:spPr>
          <a:xfrm>
            <a:off x="914400" y="4206240"/>
            <a:ext cx="2904744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Mis selle idee juures töötab?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20"/>
          <p:cNvSpPr/>
          <p:nvPr/>
        </p:nvSpPr>
        <p:spPr>
          <a:xfrm>
            <a:off x="4367784" y="2194560"/>
            <a:ext cx="3453384" cy="3108960"/>
          </a:xfrm>
          <a:prstGeom prst="roundRect">
            <a:avLst>
              <a:gd fmla="val 2353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20"/>
          <p:cNvSpPr/>
          <p:nvPr/>
        </p:nvSpPr>
        <p:spPr>
          <a:xfrm>
            <a:off x="5682996" y="2468880"/>
            <a:ext cx="822960" cy="822960"/>
          </a:xfrm>
          <a:prstGeom prst="ellipse">
            <a:avLst/>
          </a:prstGeom>
          <a:solidFill>
            <a:srgbClr val="5B8D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20"/>
          <p:cNvSpPr txBox="1"/>
          <p:nvPr/>
        </p:nvSpPr>
        <p:spPr>
          <a:xfrm>
            <a:off x="5682996" y="2468880"/>
            <a:ext cx="82296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20"/>
          <p:cNvSpPr txBox="1"/>
          <p:nvPr/>
        </p:nvSpPr>
        <p:spPr>
          <a:xfrm>
            <a:off x="4550664" y="3520440"/>
            <a:ext cx="3087624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Mis tekitab küsimusi?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20"/>
          <p:cNvSpPr txBox="1"/>
          <p:nvPr/>
        </p:nvSpPr>
        <p:spPr>
          <a:xfrm>
            <a:off x="4642104" y="4206240"/>
            <a:ext cx="2904744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Mida tahaksime rohkem teada?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20"/>
          <p:cNvSpPr/>
          <p:nvPr/>
        </p:nvSpPr>
        <p:spPr>
          <a:xfrm>
            <a:off x="8095488" y="2194560"/>
            <a:ext cx="3453384" cy="3108960"/>
          </a:xfrm>
          <a:prstGeom prst="roundRect">
            <a:avLst>
              <a:gd fmla="val 2353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20"/>
          <p:cNvSpPr/>
          <p:nvPr/>
        </p:nvSpPr>
        <p:spPr>
          <a:xfrm>
            <a:off x="9410700" y="2468880"/>
            <a:ext cx="822960" cy="822960"/>
          </a:xfrm>
          <a:prstGeom prst="ellipse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20"/>
          <p:cNvSpPr txBox="1"/>
          <p:nvPr/>
        </p:nvSpPr>
        <p:spPr>
          <a:xfrm>
            <a:off x="9410700" y="2468880"/>
            <a:ext cx="82296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20"/>
          <p:cNvSpPr txBox="1"/>
          <p:nvPr/>
        </p:nvSpPr>
        <p:spPr>
          <a:xfrm>
            <a:off x="8278368" y="3520440"/>
            <a:ext cx="3087624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Mida saaks veel paremini teha?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20"/>
          <p:cNvSpPr txBox="1"/>
          <p:nvPr/>
        </p:nvSpPr>
        <p:spPr>
          <a:xfrm>
            <a:off x="8369808" y="4206240"/>
            <a:ext cx="2904744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Üks konkreetne soovitus.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20"/>
          <p:cNvSpPr txBox="1"/>
          <p:nvPr/>
        </p:nvSpPr>
        <p:spPr>
          <a:xfrm>
            <a:off x="457200" y="6446520"/>
            <a:ext cx="108173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Peace Child Eesti  ·  Noored kui kogukonna muutuste loojad: ideest mõjuni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20"/>
          <p:cNvSpPr txBox="1"/>
          <p:nvPr/>
        </p:nvSpPr>
        <p:spPr>
          <a:xfrm>
            <a:off x="11365992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21"/>
          <p:cNvSpPr txBox="1"/>
          <p:nvPr/>
        </p:nvSpPr>
        <p:spPr>
          <a:xfrm>
            <a:off x="640080" y="457200"/>
            <a:ext cx="1090879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96167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96167"/>
                </a:solidFill>
                <a:latin typeface="Calibri"/>
                <a:ea typeface="Calibri"/>
                <a:cs typeface="Calibri"/>
                <a:sym typeface="Calibri"/>
              </a:rPr>
              <a:t>LÕPETUSEKS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21"/>
          <p:cNvSpPr txBox="1"/>
          <p:nvPr/>
        </p:nvSpPr>
        <p:spPr>
          <a:xfrm>
            <a:off x="640080" y="777240"/>
            <a:ext cx="10908792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Kokkuvõte, refleksioon, järgmised sammud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26" name="Google Shape;426;p21"/>
          <p:cNvCxnSpPr/>
          <p:nvPr/>
        </p:nvCxnSpPr>
        <p:spPr>
          <a:xfrm>
            <a:off x="640080" y="1691640"/>
            <a:ext cx="2011680" cy="0"/>
          </a:xfrm>
          <a:prstGeom prst="straightConnector1">
            <a:avLst/>
          </a:prstGeom>
          <a:noFill/>
          <a:ln cap="flat" cmpd="sng" w="38100">
            <a:solidFill>
              <a:srgbClr val="F9616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7" name="Google Shape;427;p21"/>
          <p:cNvSpPr txBox="1"/>
          <p:nvPr/>
        </p:nvSpPr>
        <p:spPr>
          <a:xfrm>
            <a:off x="640080" y="2057400"/>
            <a:ext cx="10908792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Meie teekond: probleem → idee → lahendus → järgmine samm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21"/>
          <p:cNvSpPr/>
          <p:nvPr/>
        </p:nvSpPr>
        <p:spPr>
          <a:xfrm>
            <a:off x="640080" y="3108960"/>
            <a:ext cx="10908792" cy="1737360"/>
          </a:xfrm>
          <a:prstGeom prst="roundRect">
            <a:avLst>
              <a:gd fmla="val 4211" name="adj"/>
            </a:avLst>
          </a:prstGeom>
          <a:solidFill>
            <a:srgbClr val="F4F6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21"/>
          <p:cNvSpPr txBox="1"/>
          <p:nvPr/>
        </p:nvSpPr>
        <p:spPr>
          <a:xfrm>
            <a:off x="914400" y="3291840"/>
            <a:ext cx="103601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Lühirefleksioon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21"/>
          <p:cNvSpPr txBox="1"/>
          <p:nvPr/>
        </p:nvSpPr>
        <p:spPr>
          <a:xfrm>
            <a:off x="914400" y="3703320"/>
            <a:ext cx="10360152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6272B"/>
              </a:buClr>
              <a:buSzPts val="1350"/>
              <a:buFont typeface="Calibri"/>
              <a:buChar char="•"/>
            </a:pPr>
            <a:r>
              <a:rPr b="0" i="0" lang="en-US" sz="135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Mis oli minu jaoks täna kõige olulisem äratundmine?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800"/>
              </a:spcBef>
              <a:spcAft>
                <a:spcPts val="0"/>
              </a:spcAft>
              <a:buClr>
                <a:srgbClr val="26272B"/>
              </a:buClr>
              <a:buSzPts val="1350"/>
              <a:buFont typeface="Calibri"/>
              <a:buChar char="•"/>
            </a:pPr>
            <a:r>
              <a:rPr b="0" i="0" lang="en-US" sz="1350" u="none" cap="none" strike="noStrike">
                <a:solidFill>
                  <a:srgbClr val="26272B"/>
                </a:solidFill>
                <a:latin typeface="Calibri"/>
                <a:ea typeface="Calibri"/>
                <a:cs typeface="Calibri"/>
                <a:sym typeface="Calibri"/>
              </a:rPr>
              <a:t>Mis on üks konkreetne samm, mille astun järgmise kuu jooksul?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21"/>
          <p:cNvSpPr txBox="1"/>
          <p:nvPr/>
        </p:nvSpPr>
        <p:spPr>
          <a:xfrm>
            <a:off x="457200" y="6446520"/>
            <a:ext cx="108173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Peace Child Eesti  ·  Noored kui kogukonna muutuste loojad: ideest mõjuni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21"/>
          <p:cNvSpPr txBox="1"/>
          <p:nvPr/>
        </p:nvSpPr>
        <p:spPr>
          <a:xfrm>
            <a:off x="11365992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E76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6E76"/>
                </a:solidFill>
                <a:latin typeface="Calibri"/>
                <a:ea typeface="Calibri"/>
                <a:cs typeface="Calibri"/>
                <a:sym typeface="Calibri"/>
              </a:rPr>
              <a:t>21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761"/>
        </a:solidFill>
      </p:bgPr>
    </p:bg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2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22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F9616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22"/>
          <p:cNvSpPr txBox="1"/>
          <p:nvPr/>
        </p:nvSpPr>
        <p:spPr>
          <a:xfrm>
            <a:off x="822960" y="1828800"/>
            <a:ext cx="10543032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ambria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Aitäh!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22"/>
          <p:cNvSpPr txBox="1"/>
          <p:nvPr/>
        </p:nvSpPr>
        <p:spPr>
          <a:xfrm>
            <a:off x="822960" y="2880360"/>
            <a:ext cx="10543032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800"/>
              <a:buFont typeface="Calibri"/>
              <a:buNone/>
            </a:pPr>
            <a:r>
              <a:rPr b="0" i="1" lang="en-US" sz="18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Sinu idee võib olla järgmine muutus sinu kogukonnas.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22"/>
          <p:cNvSpPr txBox="1"/>
          <p:nvPr/>
        </p:nvSpPr>
        <p:spPr>
          <a:xfrm>
            <a:off x="822960" y="3931920"/>
            <a:ext cx="10543032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Triin Roos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Peace Child Eesti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info@peacechild-estonia.org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2026-09-22T11:11:45Z</dcterms:created>
  <dc:creator>PptxGenJS</dc:creator>
</cp:coreProperties>
</file>