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6" roundtripDataSignature="AMtx7miaL5FBeWXAB/DzNA+jM2YPuHlF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870D79B-33E0-4C53-B4CF-1646ADA4E3B8}">
  <a:tblStyle styleId="{3870D79B-33E0-4C53-B4CF-1646ADA4E3B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Tervita osalejaid ja tutvusta ennast lühidalt. Selgita, et see blokk keskendub sellele, millel põhinevad noore õigused ja kohustused Eestis ning kuidas need mõjutavad igapäevaelu koolis, tööl ja veebis. Rõhuta, et tegu on interaktiivse osaga - küsimused ja arutelu on kogu aeg oodatud.</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Anna osalejatele pool minutit mõtlemisaega, seejärel küsi paarilt vabatahtlikult vastuseid. Ära hinda vastuseid õigeks-valeks - eesmärk on käivitada mõtlemine õiguste teemal enne definitsiooni andmist. Kui vastuseid tuleb vähe, paku ise mõni näide (nt õigus turvalisusele).</a:t>
            </a:r>
            <a:endParaRPr/>
          </a:p>
        </p:txBody>
      </p:sp>
      <p:sp>
        <p:nvSpPr>
          <p:cNvPr id="27" name="Google Shape;2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 name="Google Shape;3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Selgita mõistet lihtsalt: õigus tähendab tagatud võimalust, vabadust või kaitset. Esita arutelu küsimus ja lase klassil 1-2 minutit arutleda - vastus peaks kooruma järgmisel slaidil (õigused ei ole piiramatud).</a:t>
            </a:r>
            <a:endParaRPr/>
          </a:p>
        </p:txBody>
      </p:sp>
      <p:sp>
        <p:nvSpPr>
          <p:cNvPr id="37" name="Google Shape;3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 name="Google Shape;4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Rõhuta, et õigused ei ole absoluutsed - minu õiguste kasutamine ei tohi rikkuda teiste omi. Kasuta näidet arvamusvabadusest: mul on õigus arvata, aga mitte õigus teist ähvardada. Küsi osalejatelt oma näidet, kus ühe õiguse kasutamine võib teise õigust riivata.</a:t>
            </a:r>
            <a:endParaRPr/>
          </a:p>
        </p:txBody>
      </p:sp>
      <p:sp>
        <p:nvSpPr>
          <p:cNvPr id="49" name="Google Shape;4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Anna lühiülevaade neljast allikast: põhiseadus, seadused, EL õigus, rahvusvahelised kokkulepped. Süveneda pole vaja - piisab, kui osalejad mõistavad, et õigused ei ole meelevaldsed, vaid seadusega kaitstud.</a:t>
            </a:r>
            <a:endParaRPr/>
          </a:p>
        </p:txBody>
      </p:sp>
      <p:sp>
        <p:nvSpPr>
          <p:cNvPr id="63" name="Google Shape;6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Käi kiirelt läbi kuus valdkonda. Võid iga teema juures küsida lühikese näite (nt „mida tähendab teile privaatsus?“). See on ülevaatlik slaid enne süvenemist, ei pea pikalt peatuma.</a:t>
            </a:r>
            <a:endParaRPr/>
          </a:p>
        </p:txBody>
      </p:sp>
      <p:sp>
        <p:nvSpPr>
          <p:cNvPr id="90" name="Google Shape;9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Seo eelmine slaid konkreetsete eluvaldkondadega. Küsi osalejatelt, kas neil on kogemusi, kus mõni neist õigustest kõne all olnud on (nt koolis kaasarääkimine). Valmistab ette järgmisi teemasid (võrdne kohtlemine, sõnavabadus).</a:t>
            </a:r>
            <a:endParaRPr/>
          </a:p>
        </p:txBody>
      </p:sp>
      <p:sp>
        <p:nvSpPr>
          <p:cNvPr id="127" name="Google Shape;12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Interaktiivne kiirviktoriin. Loe iga väide ette ja lase osalejatel hüüda „õigus“, „kohustus“ või „mõlemad“. Õiged vastused: 1-õigus, 2-kohustus, 3-õigus, 4-kohustus, 5-õigus. Kasuta üleminekuna järgmisele teemale (õigus + vastutus).</a:t>
            </a:r>
            <a:endParaRPr/>
          </a:p>
        </p:txBody>
      </p:sp>
      <p:sp>
        <p:nvSpPr>
          <p:cNvPr id="154" name="Google Shape;15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Selgita, et iga õigusega käib kaasas ka vastutus - loomulik jätk eelmisele harjutusele. Käi läbi kõik neli näidet, rõhutades, et vastutus ei tühista õigust, vaid annab sellele raami.</a:t>
            </a:r>
            <a:endParaRPr/>
          </a:p>
        </p:txBody>
      </p:sp>
      <p:sp>
        <p:nvSpPr>
          <p:cNvPr id="171" name="Google Shape;17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Too esile, et küsimus pole ainult „kas kõiki koheldi ühtemoodi“, vaid kas kohtlemine oli õiglane ja põhjendatud. Sissejuhatus järgmisele slaidile, kus eristatakse eelarvamust, ebavõrdset kohtlemist ja diskrimineerimist.</a:t>
            </a:r>
            <a:endParaRPr/>
          </a:p>
        </p:txBody>
      </p:sp>
      <p:sp>
        <p:nvSpPr>
          <p:cNvPr id="197" name="Google Shape;19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Selgita kolme mõistet järjest, tuues igaühe kohta lühikese näite. Rõhuta, et mitte igasugune erinev kohtlemine pole diskrimineerimine - nt põhjendatud erand ei ole diskrimineerimine. Valmistab ette järgmise slaidi juhtumianalüüsi.</a:t>
            </a:r>
            <a:endParaRPr/>
          </a:p>
        </p:txBody>
      </p:sp>
      <p:sp>
        <p:nvSpPr>
          <p:cNvPr id="209" name="Google Shape;20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Lase osalejatel paaris või rühmas arutada, milline juhtum on probleem ja miks. Õige vastus: A ja D on õiglased (ühesugune ülesanne kõigile; põhjendatud erand), B ja C on diskrimineerimine (keel, rahvus). Kasuta arutelu eelmiste mõistete kinnistamiseks.</a:t>
            </a:r>
            <a:endParaRPr/>
          </a:p>
        </p:txBody>
      </p:sp>
      <p:sp>
        <p:nvSpPr>
          <p:cNvPr id="231" name="Google Shape;23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Rõhuta, et sõnavabadus ei ole piiramatu - see ei anna õigust ähvardada, õhutada vägivalda ega rikkuda teiste õigusi. Esita arutelu küsimus ja lase tuua näiteid, kus solvav arvamus on siiski lubatud (nt kriitika) vs kus see läheb üle piiri (nt vihakõne).</a:t>
            </a:r>
            <a:endParaRPr/>
          </a:p>
        </p:txBody>
      </p:sp>
      <p:sp>
        <p:nvSpPr>
          <p:cNvPr id="255" name="Google Shape;25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Tutvusta praktilist tegevusjuhist: märka, küsi, räägi, tegutse. Rõhuta, et esimene samm pole kaebamine, vaid olukorra mõistmine. Loob ülemineku järgmisele slaidile (kust abi saada).</a:t>
            </a:r>
            <a:endParaRPr/>
          </a:p>
        </p:txBody>
      </p:sp>
      <p:sp>
        <p:nvSpPr>
          <p:cNvPr id="275" name="Google Shape;27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Käi tabel kiirelt läbi, rõhutades, et abi küsimine erineb probleemi tüübist. Julgusta osalejaid - abi küsimine pole nõrkus, vaid oma õiguste kasutamine. Hea koht meelde tuletada, et samad kontaktid kehtivad ka väljaspool kooli.</a:t>
            </a:r>
            <a:endParaRPr/>
          </a:p>
        </p:txBody>
      </p:sp>
      <p:sp>
        <p:nvSpPr>
          <p:cNvPr id="301" name="Google Shape;30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 name="Google Shape;30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Lõpeta plokk sõnumiga, et õigused annavad ka võimaluse tegutseda, mitte ainult oodata. Küsi lõpuks avatud küsimuse „mida saan mina oma kogukonnas teha?“ ja jäta see õhku - sellele tullakse tagasi pärastlõunasel plokil.</a:t>
            </a:r>
            <a:endParaRPr/>
          </a:p>
        </p:txBody>
      </p:sp>
      <p:sp>
        <p:nvSpPr>
          <p:cNvPr id="310" name="Google Shape;31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fbbccedf88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fbbccedf88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g3fbbccedf88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Tervita tagasi pärast lõunat. Selgita, et see blokk on praktilisem - keskendub sellele, kuidas noor saab oma õigusi päriselt kasutada ja kogukonnaelus kaasa rääkida, lõpetades rühmatööga, mille tulemused lähevad projekti sisendiks.</a:t>
            </a:r>
            <a:endParaRPr/>
          </a:p>
        </p:txBody>
      </p:sp>
      <p:sp>
        <p:nvSpPr>
          <p:cNvPr id="325" name="Google Shape;32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Seo hommikuse plokiga - tuleta meelde, et enne räägiti õigustest ja kohustustest, nüüd vaadatakse, kuidas neid päriselt kasutada. Anna osalejatele hetk mõelda oma näitele ja küsi paarilt vastuseid.</a:t>
            </a:r>
            <a:endParaRPr/>
          </a:p>
        </p:txBody>
      </p:sp>
      <p:sp>
        <p:nvSpPr>
          <p:cNvPr id="338" name="Google Shape;33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Selgita nelja tunnust: märkab, otsib infot, räägib kaasa, tegutseb. Rõhuta, et aktiivseks kodanikuks saab olla igas vanuses - ei pea ootama täiskasvanuks saamist.</a:t>
            </a:r>
            <a:endParaRPr/>
          </a:p>
        </p:txBody>
      </p:sp>
      <p:sp>
        <p:nvSpPr>
          <p:cNvPr id="348" name="Google Shape;34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3" name="Google Shape;36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Käi kolm põhjust läbi - hääl loeb, oskused jäävad, mõju on päris. Võid tuua näite mõnest reaalsest noorte algatusest, mis on muutuse toonud (Eestist või mujalt).</a:t>
            </a:r>
            <a:endParaRPr/>
          </a:p>
        </p:txBody>
      </p:sp>
      <p:sp>
        <p:nvSpPr>
          <p:cNvPr id="364" name="Google Shape;364;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Küsi otse, kas osalejate koolis on õpilasesindus ja kas nad teavad, mida see teeb. Kui teadmine on nõrk, selgita lühidalt, kuidas õpilasesindusega liituda saab.</a:t>
            </a:r>
            <a:endParaRPr/>
          </a:p>
        </p:txBody>
      </p:sp>
      <p:sp>
        <p:nvSpPr>
          <p:cNvPr id="386" name="Google Shape;38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Tutvusta Maardu noortevolikogu - rõhuta, et see on 2016. aastast tegutsev, 7 liikmega noorte oma esinduskogu, mis annab linnavalitsusele soovitusi. Julgusta osalejaid uurima, kas keegi neist võiks kandideerida või osaleda.</a:t>
            </a:r>
            <a:endParaRPr/>
          </a:p>
        </p:txBody>
      </p:sp>
      <p:sp>
        <p:nvSpPr>
          <p:cNvPr id="400" name="Google Shape;40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Selgita, et linn korraldab aeg-ajalt avalikke arutelusid, kus igaüks saab kaasa rääkida. Julgusta jälgima linna kodulehte ja sotsiaalmeediat, et selliseid võimalusi mitte maha magada.</a:t>
            </a:r>
            <a:endParaRPr/>
          </a:p>
        </p:txBody>
      </p:sp>
      <p:sp>
        <p:nvSpPr>
          <p:cNvPr id="416" name="Google Shape;41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Selgita, mis teeb pöördumise heaks - konkreetne, põhjendatud, lahendusele suunatud. Mainida, et ka noorel on täieõiguslik õigus pöördumist esitada ja sellele tuleb vastata.</a:t>
            </a:r>
            <a:endParaRPr/>
          </a:p>
        </p:txBody>
      </p:sp>
      <p:sp>
        <p:nvSpPr>
          <p:cNvPr id="430" name="Google Shape;43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Too näiteid mitteametlikest osalusviisidest - heakorrapäev, kaasav eelarve, koostöö MTÜ-ga, oma algatus. Rõhuta, et suur muutus võib alguse saada väikesest sammust.</a:t>
            </a:r>
            <a:endParaRPr/>
          </a:p>
        </p:txBody>
      </p:sp>
      <p:sp>
        <p:nvSpPr>
          <p:cNvPr id="444" name="Google Shape;44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Kordav kokkuvõte kanalitest - kasuta seda sillana enne rühmatööd, et osalejad teaksid, kuhu oma idee või probleemiga hiljem pöörduda.</a:t>
            </a:r>
            <a:endParaRPr/>
          </a:p>
        </p:txBody>
      </p:sp>
      <p:sp>
        <p:nvSpPr>
          <p:cNvPr id="471" name="Google Shape;471;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Jaga osalejad rühmadesse (3-5 inimest) ja anna ~15 minutit aega. Käi ringi ja aita rühmadel probleemi/ideed abiküsimuste toel täpsemalt sõnastada. Tuleta meelde, et tegu on sisendiga projekti järgmistele etappidele.</a:t>
            </a:r>
            <a:endParaRPr/>
          </a:p>
        </p:txBody>
      </p:sp>
      <p:sp>
        <p:nvSpPr>
          <p:cNvPr id="479" name="Google Shape;479;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Igal rühmal 1-2 minutit oma idee tutvustamiseks. Anna lühike tagasiside igale rühmale - tunnusta ja vajadusel täpsusta. Rõhuta, et ideed dokumenteeritakse ja viiakse edasi mõttekotta/häkatonile.</a:t>
            </a:r>
            <a:endParaRPr/>
          </a:p>
        </p:txBody>
      </p:sp>
      <p:sp>
        <p:nvSpPr>
          <p:cNvPr id="497" name="Google Shape;497;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Lõpeta plokk sõnumiga, et aktiivseks kodanikuks olemine ei tähenda kõige üksi lahendamist - oluline on teada, kust alustada. Tuleta meelde kanalite jada ja suuna osalejad kokkuvõtteplokki (14.00-14.10), kus tutvustatakse mõttekoda ja häkatonit.</a:t>
            </a:r>
            <a:endParaRPr/>
          </a:p>
        </p:txBody>
      </p:sp>
      <p:sp>
        <p:nvSpPr>
          <p:cNvPr id="511" name="Google Shape;511;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2C31"/>
        </a:solidFill>
      </p:bgPr>
    </p:bg>
    <p:spTree>
      <p:nvGrpSpPr>
        <p:cNvPr id="15" name="Shape 15"/>
        <p:cNvGrpSpPr/>
        <p:nvPr/>
      </p:nvGrpSpPr>
      <p:grpSpPr>
        <a:xfrm>
          <a:off x="0" y="0"/>
          <a:ext cx="0" cy="0"/>
          <a:chOff x="0" y="0"/>
          <a:chExt cx="0" cy="0"/>
        </a:xfrm>
      </p:grpSpPr>
      <p:sp>
        <p:nvSpPr>
          <p:cNvPr id="16" name="Google Shape;16;p1"/>
          <p:cNvSpPr/>
          <p:nvPr/>
        </p:nvSpPr>
        <p:spPr>
          <a:xfrm>
            <a:off x="8412480" y="-2011680"/>
            <a:ext cx="6400800" cy="6400800"/>
          </a:xfrm>
          <a:prstGeom prst="ellipse">
            <a:avLst/>
          </a:prstGeom>
          <a:solidFill>
            <a:srgbClr val="028090">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9692640" y="3291840"/>
            <a:ext cx="3840480" cy="3840480"/>
          </a:xfrm>
          <a:prstGeom prst="ellipse">
            <a:avLst/>
          </a:prstGeom>
          <a:solidFill>
            <a:srgbClr val="02C39A">
              <a:alpha val="3019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640080" y="548640"/>
            <a:ext cx="82296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MAARDU KOOLITUSPÄEV</a:t>
            </a:r>
            <a:endParaRPr b="0" i="0" sz="1700" u="none" cap="none" strike="noStrike">
              <a:solidFill>
                <a:schemeClr val="dk1"/>
              </a:solidFill>
              <a:latin typeface="Calibri"/>
              <a:ea typeface="Calibri"/>
              <a:cs typeface="Calibri"/>
              <a:sym typeface="Calibri"/>
            </a:endParaRPr>
          </a:p>
        </p:txBody>
      </p:sp>
      <p:sp>
        <p:nvSpPr>
          <p:cNvPr id="19" name="Google Shape;19;p1"/>
          <p:cNvSpPr/>
          <p:nvPr/>
        </p:nvSpPr>
        <p:spPr>
          <a:xfrm>
            <a:off x="640080" y="1965960"/>
            <a:ext cx="100584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A896"/>
              </a:buClr>
              <a:buSzPts val="1800"/>
              <a:buFont typeface="Calibri"/>
              <a:buNone/>
            </a:pPr>
            <a:r>
              <a:rPr b="1" i="0" lang="en-US" sz="1800" u="none" cap="none" strike="noStrike">
                <a:solidFill>
                  <a:srgbClr val="00A896"/>
                </a:solidFill>
                <a:latin typeface="Calibri"/>
                <a:ea typeface="Calibri"/>
                <a:cs typeface="Calibri"/>
                <a:sym typeface="Calibri"/>
              </a:rPr>
              <a:t>INIM- JA KODANIKUÕIGUSED EESTI KONTEKSTIS</a:t>
            </a:r>
            <a:endParaRPr b="0" i="0" sz="1800" u="none" cap="none" strike="noStrike">
              <a:solidFill>
                <a:schemeClr val="dk1"/>
              </a:solidFill>
              <a:latin typeface="Calibri"/>
              <a:ea typeface="Calibri"/>
              <a:cs typeface="Calibri"/>
              <a:sym typeface="Calibri"/>
            </a:endParaRPr>
          </a:p>
        </p:txBody>
      </p:sp>
      <p:sp>
        <p:nvSpPr>
          <p:cNvPr id="20" name="Google Shape;20;p1"/>
          <p:cNvSpPr/>
          <p:nvPr/>
        </p:nvSpPr>
        <p:spPr>
          <a:xfrm>
            <a:off x="640080" y="2423160"/>
            <a:ext cx="10972800" cy="1828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4800"/>
              <a:buFont typeface="Cambria"/>
              <a:buNone/>
            </a:pPr>
            <a:r>
              <a:rPr b="1" i="0" lang="en-US" sz="4800" u="none" cap="none" strike="noStrike">
                <a:solidFill>
                  <a:srgbClr val="FFFFFF"/>
                </a:solidFill>
                <a:latin typeface="Cambria"/>
                <a:ea typeface="Cambria"/>
                <a:cs typeface="Cambria"/>
                <a:sym typeface="Cambria"/>
              </a:rPr>
              <a:t>Minu õigused ja kohustused</a:t>
            </a:r>
            <a:endParaRPr b="0" i="0" sz="4800" u="none" cap="none" strike="noStrike">
              <a:solidFill>
                <a:schemeClr val="dk1"/>
              </a:solidFill>
              <a:latin typeface="Calibri"/>
              <a:ea typeface="Calibri"/>
              <a:cs typeface="Calibri"/>
              <a:sym typeface="Calibri"/>
            </a:endParaRPr>
          </a:p>
        </p:txBody>
      </p:sp>
      <p:sp>
        <p:nvSpPr>
          <p:cNvPr id="21" name="Google Shape;21;p1"/>
          <p:cNvSpPr/>
          <p:nvPr/>
        </p:nvSpPr>
        <p:spPr>
          <a:xfrm>
            <a:off x="640080" y="4434840"/>
            <a:ext cx="10515600"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FEDEA"/>
              </a:buClr>
              <a:buSzPts val="2100"/>
              <a:buFont typeface="Calibri"/>
              <a:buNone/>
            </a:pPr>
            <a:r>
              <a:rPr b="0" i="1" lang="en-US" sz="2100" u="none" cap="none" strike="noStrike">
                <a:solidFill>
                  <a:srgbClr val="CFEDEA"/>
                </a:solidFill>
                <a:latin typeface="Calibri"/>
                <a:ea typeface="Calibri"/>
                <a:cs typeface="Calibri"/>
                <a:sym typeface="Calibri"/>
              </a:rPr>
              <a:t>Millel põhinevad noore õigused ja kohustused Eestis ning kuidas need avalduvad koolis, tööl ja veebis.</a:t>
            </a:r>
            <a:endParaRPr b="0" i="0" sz="2100" u="none" cap="none" strike="noStrike">
              <a:solidFill>
                <a:schemeClr val="dk1"/>
              </a:solidFill>
              <a:latin typeface="Calibri"/>
              <a:ea typeface="Calibri"/>
              <a:cs typeface="Calibri"/>
              <a:sym typeface="Calibri"/>
            </a:endParaRPr>
          </a:p>
        </p:txBody>
      </p:sp>
      <p:cxnSp>
        <p:nvCxnSpPr>
          <p:cNvPr id="22" name="Google Shape;22;p1"/>
          <p:cNvCxnSpPr/>
          <p:nvPr/>
        </p:nvCxnSpPr>
        <p:spPr>
          <a:xfrm>
            <a:off x="658368" y="5623560"/>
            <a:ext cx="1280100" cy="0"/>
          </a:xfrm>
          <a:prstGeom prst="straightConnector1">
            <a:avLst/>
          </a:prstGeom>
          <a:noFill/>
          <a:ln cap="flat" cmpd="sng" w="31750">
            <a:solidFill>
              <a:srgbClr val="02C39A"/>
            </a:solidFill>
            <a:prstDash val="solid"/>
            <a:round/>
            <a:headEnd len="sm" w="sm" type="none"/>
            <a:tailEnd len="sm" w="sm" type="none"/>
          </a:ln>
        </p:spPr>
      </p:cxnSp>
      <p:sp>
        <p:nvSpPr>
          <p:cNvPr id="23" name="Google Shape;23;p1"/>
          <p:cNvSpPr/>
          <p:nvPr/>
        </p:nvSpPr>
        <p:spPr>
          <a:xfrm>
            <a:off x="640080" y="5806440"/>
            <a:ext cx="82296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Triin Roos</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AF9"/>
        </a:solidFill>
      </p:bgPr>
    </p:bg>
    <p:spTree>
      <p:nvGrpSpPr>
        <p:cNvPr id="28" name="Shape 28"/>
        <p:cNvGrpSpPr/>
        <p:nvPr/>
      </p:nvGrpSpPr>
      <p:grpSpPr>
        <a:xfrm>
          <a:off x="0" y="0"/>
          <a:ext cx="0" cy="0"/>
          <a:chOff x="0" y="0"/>
          <a:chExt cx="0" cy="0"/>
        </a:xfrm>
      </p:grpSpPr>
      <p:sp>
        <p:nvSpPr>
          <p:cNvPr id="29" name="Google Shape;29;p2"/>
          <p:cNvSpPr/>
          <p:nvPr/>
        </p:nvSpPr>
        <p:spPr>
          <a:xfrm>
            <a:off x="0" y="0"/>
            <a:ext cx="4206240" cy="6858000"/>
          </a:xfrm>
          <a:prstGeom prst="rect">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1371600" y="4114800"/>
            <a:ext cx="4572000" cy="4572000"/>
          </a:xfrm>
          <a:prstGeom prst="ellipse">
            <a:avLst/>
          </a:prstGeom>
          <a:solidFill>
            <a:srgbClr val="00A896">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548640" y="2148840"/>
            <a:ext cx="329184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ALUSTUSEKS</a:t>
            </a:r>
            <a:endParaRPr b="0" i="0" sz="1700" u="none" cap="none" strike="noStrike">
              <a:solidFill>
                <a:schemeClr val="dk1"/>
              </a:solidFill>
              <a:latin typeface="Calibri"/>
              <a:ea typeface="Calibri"/>
              <a:cs typeface="Calibri"/>
              <a:sym typeface="Calibri"/>
            </a:endParaRPr>
          </a:p>
        </p:txBody>
      </p:sp>
      <p:sp>
        <p:nvSpPr>
          <p:cNvPr id="32" name="Google Shape;32;p2"/>
          <p:cNvSpPr/>
          <p:nvPr/>
        </p:nvSpPr>
        <p:spPr>
          <a:xfrm>
            <a:off x="548640" y="2560320"/>
            <a:ext cx="3383280" cy="1645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300"/>
              <a:buFont typeface="Cambria"/>
              <a:buNone/>
            </a:pPr>
            <a:r>
              <a:rPr b="1" i="0" lang="en-US" sz="3300" u="none" cap="none" strike="noStrike">
                <a:solidFill>
                  <a:srgbClr val="FFFFFF"/>
                </a:solidFill>
                <a:latin typeface="Cambria"/>
                <a:ea typeface="Cambria"/>
                <a:cs typeface="Cambria"/>
                <a:sym typeface="Cambria"/>
              </a:rPr>
              <a:t>Mõtle ühele</a:t>
            </a:r>
            <a:endParaRPr b="0" i="0" sz="3300" u="none" cap="none" strike="noStrike">
              <a:solidFill>
                <a:schemeClr val="dk1"/>
              </a:solidFill>
              <a:latin typeface="Calibri"/>
              <a:ea typeface="Calibri"/>
              <a:cs typeface="Calibri"/>
              <a:sym typeface="Calibri"/>
            </a:endParaRPr>
          </a:p>
        </p:txBody>
      </p:sp>
      <p:sp>
        <p:nvSpPr>
          <p:cNvPr id="33" name="Google Shape;33;p2"/>
          <p:cNvSpPr/>
          <p:nvPr/>
        </p:nvSpPr>
        <p:spPr>
          <a:xfrm>
            <a:off x="4515080" y="2194548"/>
            <a:ext cx="6949500" cy="23775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3200"/>
              <a:buFont typeface="Cambria"/>
              <a:buNone/>
            </a:pPr>
            <a:r>
              <a:rPr b="1" i="1" lang="en-US" sz="3200" u="none" cap="none" strike="noStrike">
                <a:solidFill>
                  <a:srgbClr val="16292C"/>
                </a:solidFill>
                <a:latin typeface="Cambria"/>
                <a:ea typeface="Cambria"/>
                <a:cs typeface="Cambria"/>
                <a:sym typeface="Cambria"/>
              </a:rPr>
              <a:t>„Mis on üks asi, mida sina arvad, et sul on õigus teha või saada?“</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 name="Shape 38"/>
        <p:cNvGrpSpPr/>
        <p:nvPr/>
      </p:nvGrpSpPr>
      <p:grpSpPr>
        <a:xfrm>
          <a:off x="0" y="0"/>
          <a:ext cx="0" cy="0"/>
          <a:chOff x="0" y="0"/>
          <a:chExt cx="0" cy="0"/>
        </a:xfrm>
      </p:grpSpPr>
      <p:sp>
        <p:nvSpPr>
          <p:cNvPr id="39" name="Google Shape;39;p3"/>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MÕISTE</a:t>
            </a:r>
            <a:endParaRPr b="0" i="0" sz="1700" u="none" cap="none" strike="noStrike">
              <a:solidFill>
                <a:schemeClr val="dk1"/>
              </a:solidFill>
              <a:latin typeface="Calibri"/>
              <a:ea typeface="Calibri"/>
              <a:cs typeface="Calibri"/>
              <a:sym typeface="Calibri"/>
            </a:endParaRPr>
          </a:p>
        </p:txBody>
      </p:sp>
      <p:sp>
        <p:nvSpPr>
          <p:cNvPr id="40" name="Google Shape;40;p3"/>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Mida tähendab „mul on õigus“?</a:t>
            </a:r>
            <a:endParaRPr b="0" i="0" sz="4000" u="none" cap="none" strike="noStrike">
              <a:solidFill>
                <a:schemeClr val="dk1"/>
              </a:solidFill>
              <a:latin typeface="Calibri"/>
              <a:ea typeface="Calibri"/>
              <a:cs typeface="Calibri"/>
              <a:sym typeface="Calibri"/>
            </a:endParaRPr>
          </a:p>
        </p:txBody>
      </p:sp>
      <p:sp>
        <p:nvSpPr>
          <p:cNvPr id="41" name="Google Shape;41;p3"/>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960120" y="1847088"/>
            <a:ext cx="6309360" cy="8458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Õigus tähendab, et teatud asjas peab olema tagatud sinu võimalus, vabadus või kaitse.</a:t>
            </a:r>
            <a:endParaRPr b="0" i="0" sz="2200" u="none" cap="none" strike="noStrike">
              <a:solidFill>
                <a:schemeClr val="dk1"/>
              </a:solidFill>
              <a:latin typeface="Calibri"/>
              <a:ea typeface="Calibri"/>
              <a:cs typeface="Calibri"/>
              <a:sym typeface="Calibri"/>
            </a:endParaRPr>
          </a:p>
        </p:txBody>
      </p:sp>
      <p:sp>
        <p:nvSpPr>
          <p:cNvPr id="43" name="Google Shape;43;p3"/>
          <p:cNvSpPr/>
          <p:nvPr/>
        </p:nvSpPr>
        <p:spPr>
          <a:xfrm>
            <a:off x="7406640" y="1874520"/>
            <a:ext cx="4206240" cy="3063240"/>
          </a:xfrm>
          <a:prstGeom prst="roundRect">
            <a:avLst>
              <a:gd fmla="val 3582" name="adj"/>
            </a:avLst>
          </a:prstGeom>
          <a:solidFill>
            <a:srgbClr val="F4FAF9"/>
          </a:solidFill>
          <a:ln cap="flat" cmpd="sng" w="12700">
            <a:solidFill>
              <a:srgbClr val="00A8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3"/>
          <p:cNvSpPr/>
          <p:nvPr/>
        </p:nvSpPr>
        <p:spPr>
          <a:xfrm>
            <a:off x="7589520" y="2103120"/>
            <a:ext cx="374904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8090"/>
              </a:buClr>
              <a:buSzPts val="1900"/>
              <a:buFont typeface="Calibri"/>
              <a:buNone/>
            </a:pPr>
            <a:r>
              <a:rPr b="1" i="0" lang="en-US" sz="1900" u="none" cap="none" strike="noStrike">
                <a:solidFill>
                  <a:srgbClr val="028090"/>
                </a:solidFill>
                <a:latin typeface="Calibri"/>
                <a:ea typeface="Calibri"/>
                <a:cs typeface="Calibri"/>
                <a:sym typeface="Calibri"/>
              </a:rPr>
              <a:t>ARUTELU</a:t>
            </a:r>
            <a:endParaRPr b="0" i="0" sz="1900" u="none" cap="none" strike="noStrike">
              <a:solidFill>
                <a:schemeClr val="dk1"/>
              </a:solidFill>
              <a:latin typeface="Calibri"/>
              <a:ea typeface="Calibri"/>
              <a:cs typeface="Calibri"/>
              <a:sym typeface="Calibri"/>
            </a:endParaRPr>
          </a:p>
        </p:txBody>
      </p:sp>
      <p:sp>
        <p:nvSpPr>
          <p:cNvPr id="45" name="Google Shape;45;p3"/>
          <p:cNvSpPr/>
          <p:nvPr/>
        </p:nvSpPr>
        <p:spPr>
          <a:xfrm>
            <a:off x="7589520" y="2560320"/>
            <a:ext cx="3749040" cy="2331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100"/>
              <a:buFont typeface="Calibri"/>
              <a:buNone/>
            </a:pPr>
            <a:r>
              <a:rPr b="0" i="0" lang="en-US" sz="2100" u="none" cap="none" strike="noStrike">
                <a:solidFill>
                  <a:srgbClr val="16292C"/>
                </a:solidFill>
                <a:latin typeface="Calibri"/>
                <a:ea typeface="Calibri"/>
                <a:cs typeface="Calibri"/>
                <a:sym typeface="Calibri"/>
              </a:rPr>
              <a:t>Kas minu õigused tähendavad, et ma võin teha mida iganes?</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 name="Shape 50"/>
        <p:cNvGrpSpPr/>
        <p:nvPr/>
      </p:nvGrpSpPr>
      <p:grpSpPr>
        <a:xfrm>
          <a:off x="0" y="0"/>
          <a:ext cx="0" cy="0"/>
          <a:chOff x="0" y="0"/>
          <a:chExt cx="0" cy="0"/>
        </a:xfrm>
      </p:grpSpPr>
      <p:sp>
        <p:nvSpPr>
          <p:cNvPr id="51" name="Google Shape;51;p4"/>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ÕIGUSED JA PIIRID</a:t>
            </a:r>
            <a:endParaRPr b="0" i="0" sz="1700" u="none" cap="none" strike="noStrike">
              <a:solidFill>
                <a:schemeClr val="dk1"/>
              </a:solidFill>
              <a:latin typeface="Calibri"/>
              <a:ea typeface="Calibri"/>
              <a:cs typeface="Calibri"/>
              <a:sym typeface="Calibri"/>
            </a:endParaRPr>
          </a:p>
        </p:txBody>
      </p:sp>
      <p:sp>
        <p:nvSpPr>
          <p:cNvPr id="52" name="Google Shape;52;p4"/>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Minu õigused ja teiste õigused</a:t>
            </a:r>
            <a:endParaRPr b="0" i="0" sz="4000" u="none" cap="none" strike="noStrike">
              <a:solidFill>
                <a:schemeClr val="dk1"/>
              </a:solidFill>
              <a:latin typeface="Calibri"/>
              <a:ea typeface="Calibri"/>
              <a:cs typeface="Calibri"/>
              <a:sym typeface="Calibri"/>
            </a:endParaRPr>
          </a:p>
        </p:txBody>
      </p:sp>
      <p:sp>
        <p:nvSpPr>
          <p:cNvPr id="53" name="Google Shape;53;p4"/>
          <p:cNvSpPr/>
          <p:nvPr/>
        </p:nvSpPr>
        <p:spPr>
          <a:xfrm>
            <a:off x="548640" y="2103120"/>
            <a:ext cx="5349240" cy="2606040"/>
          </a:xfrm>
          <a:prstGeom prst="roundRect">
            <a:avLst>
              <a:gd fmla="val 3509" name="adj"/>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4"/>
          <p:cNvSpPr/>
          <p:nvPr/>
        </p:nvSpPr>
        <p:spPr>
          <a:xfrm>
            <a:off x="822960" y="2331720"/>
            <a:ext cx="480060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300"/>
              <a:buFont typeface="Cambria"/>
              <a:buNone/>
            </a:pPr>
            <a:r>
              <a:rPr b="1" i="0" lang="en-US" sz="2300" u="none" cap="none" strike="noStrike">
                <a:solidFill>
                  <a:srgbClr val="FFFFFF"/>
                </a:solidFill>
                <a:latin typeface="Cambria"/>
                <a:ea typeface="Cambria"/>
                <a:cs typeface="Cambria"/>
                <a:sym typeface="Cambria"/>
              </a:rPr>
              <a:t>MINUL ON ÕIGUSED</a:t>
            </a:r>
            <a:endParaRPr b="0" i="0" sz="2300" u="none" cap="none" strike="noStrike">
              <a:solidFill>
                <a:schemeClr val="dk1"/>
              </a:solidFill>
              <a:latin typeface="Calibri"/>
              <a:ea typeface="Calibri"/>
              <a:cs typeface="Calibri"/>
              <a:sym typeface="Calibri"/>
            </a:endParaRPr>
          </a:p>
        </p:txBody>
      </p:sp>
      <p:sp>
        <p:nvSpPr>
          <p:cNvPr id="55" name="Google Shape;55;p4"/>
          <p:cNvSpPr/>
          <p:nvPr/>
        </p:nvSpPr>
        <p:spPr>
          <a:xfrm>
            <a:off x="822960" y="2971800"/>
            <a:ext cx="4800600" cy="15544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EAF7F5"/>
              </a:buClr>
              <a:buSzPts val="2100"/>
              <a:buFont typeface="Calibri"/>
              <a:buNone/>
            </a:pPr>
            <a:r>
              <a:rPr b="0" i="0" lang="en-US" sz="2100" u="none" cap="none" strike="noStrike">
                <a:solidFill>
                  <a:srgbClr val="EAF7F5"/>
                </a:solidFill>
                <a:latin typeface="Calibri"/>
                <a:ea typeface="Calibri"/>
                <a:cs typeface="Calibri"/>
                <a:sym typeface="Calibri"/>
              </a:rPr>
              <a:t>Mul on õigus oma arvamusele, turvalisusele, privaatsusele ja paljule muule.</a:t>
            </a:r>
            <a:endParaRPr b="0" i="0" sz="2100" u="none" cap="none" strike="noStrike">
              <a:solidFill>
                <a:schemeClr val="dk1"/>
              </a:solidFill>
              <a:latin typeface="Calibri"/>
              <a:ea typeface="Calibri"/>
              <a:cs typeface="Calibri"/>
              <a:sym typeface="Calibri"/>
            </a:endParaRPr>
          </a:p>
        </p:txBody>
      </p:sp>
      <p:sp>
        <p:nvSpPr>
          <p:cNvPr id="56" name="Google Shape;56;p4"/>
          <p:cNvSpPr/>
          <p:nvPr/>
        </p:nvSpPr>
        <p:spPr>
          <a:xfrm>
            <a:off x="6172200" y="2103120"/>
            <a:ext cx="5349240" cy="2606040"/>
          </a:xfrm>
          <a:prstGeom prst="roundRect">
            <a:avLst>
              <a:gd fmla="val 3509" name="adj"/>
            </a:avLst>
          </a:prstGeom>
          <a:solidFill>
            <a:srgbClr val="00A8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4"/>
          <p:cNvSpPr/>
          <p:nvPr/>
        </p:nvSpPr>
        <p:spPr>
          <a:xfrm>
            <a:off x="6446520" y="2331720"/>
            <a:ext cx="4800600"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300"/>
              <a:buFont typeface="Cambria"/>
              <a:buNone/>
            </a:pPr>
            <a:r>
              <a:rPr b="1" i="0" lang="en-US" sz="2300" u="none" cap="none" strike="noStrike">
                <a:solidFill>
                  <a:srgbClr val="FFFFFF"/>
                </a:solidFill>
                <a:latin typeface="Cambria"/>
                <a:ea typeface="Cambria"/>
                <a:cs typeface="Cambria"/>
                <a:sym typeface="Cambria"/>
              </a:rPr>
              <a:t>TEISTEL ON ÕIGUSED</a:t>
            </a:r>
            <a:endParaRPr b="0" i="0" sz="2300" u="none" cap="none" strike="noStrike">
              <a:solidFill>
                <a:schemeClr val="dk1"/>
              </a:solidFill>
              <a:latin typeface="Calibri"/>
              <a:ea typeface="Calibri"/>
              <a:cs typeface="Calibri"/>
              <a:sym typeface="Calibri"/>
            </a:endParaRPr>
          </a:p>
        </p:txBody>
      </p:sp>
      <p:sp>
        <p:nvSpPr>
          <p:cNvPr id="58" name="Google Shape;58;p4"/>
          <p:cNvSpPr/>
          <p:nvPr/>
        </p:nvSpPr>
        <p:spPr>
          <a:xfrm>
            <a:off x="6446520" y="2971800"/>
            <a:ext cx="4800600" cy="155448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EAF7F5"/>
              </a:buClr>
              <a:buSzPts val="2100"/>
              <a:buFont typeface="Calibri"/>
              <a:buNone/>
            </a:pPr>
            <a:r>
              <a:rPr b="0" i="0" lang="en-US" sz="2100" u="none" cap="none" strike="noStrike">
                <a:solidFill>
                  <a:srgbClr val="EAF7F5"/>
                </a:solidFill>
                <a:latin typeface="Calibri"/>
                <a:ea typeface="Calibri"/>
                <a:cs typeface="Calibri"/>
                <a:sym typeface="Calibri"/>
              </a:rPr>
              <a:t>Seetõttu pean oma õigusi kasutades arvestama ka teiste inimestega.</a:t>
            </a:r>
            <a:endParaRPr b="0" i="0" sz="2100" u="none" cap="none" strike="noStrike">
              <a:solidFill>
                <a:schemeClr val="dk1"/>
              </a:solidFill>
              <a:latin typeface="Calibri"/>
              <a:ea typeface="Calibri"/>
              <a:cs typeface="Calibri"/>
              <a:sym typeface="Calibri"/>
            </a:endParaRPr>
          </a:p>
        </p:txBody>
      </p:sp>
      <p:sp>
        <p:nvSpPr>
          <p:cNvPr id="59" name="Google Shape;59;p4"/>
          <p:cNvSpPr/>
          <p:nvPr/>
        </p:nvSpPr>
        <p:spPr>
          <a:xfrm>
            <a:off x="548640" y="4983480"/>
            <a:ext cx="11091672" cy="914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1900"/>
              <a:buFont typeface="Calibri"/>
              <a:buNone/>
            </a:pPr>
            <a:r>
              <a:rPr b="0" i="1" lang="en-US" sz="1900" u="none" cap="none" strike="noStrike">
                <a:solidFill>
                  <a:srgbClr val="16292C"/>
                </a:solidFill>
                <a:latin typeface="Calibri"/>
                <a:ea typeface="Calibri"/>
                <a:cs typeface="Calibri"/>
                <a:sym typeface="Calibri"/>
              </a:rPr>
              <a:t>Näide: mul on õigus oma arvamusele: see ei tähenda, et mul on õigus teist inimest ähvardada või tema õigusi rikkuda.</a:t>
            </a:r>
            <a:endParaRPr b="0" i="0" sz="19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4" name="Shape 64"/>
        <p:cNvGrpSpPr/>
        <p:nvPr/>
      </p:nvGrpSpPr>
      <p:grpSpPr>
        <a:xfrm>
          <a:off x="0" y="0"/>
          <a:ext cx="0" cy="0"/>
          <a:chOff x="0" y="0"/>
          <a:chExt cx="0" cy="0"/>
        </a:xfrm>
      </p:grpSpPr>
      <p:sp>
        <p:nvSpPr>
          <p:cNvPr id="65" name="Google Shape;65;p5"/>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ALLIKAD</a:t>
            </a:r>
            <a:endParaRPr b="0" i="0" sz="1700" u="none" cap="none" strike="noStrike">
              <a:solidFill>
                <a:schemeClr val="dk1"/>
              </a:solidFill>
              <a:latin typeface="Calibri"/>
              <a:ea typeface="Calibri"/>
              <a:cs typeface="Calibri"/>
              <a:sym typeface="Calibri"/>
            </a:endParaRPr>
          </a:p>
        </p:txBody>
      </p:sp>
      <p:sp>
        <p:nvSpPr>
          <p:cNvPr id="66" name="Google Shape;66;p5"/>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Kust minu õigused tulevad?</a:t>
            </a:r>
            <a:endParaRPr b="0" i="0" sz="4000" u="none" cap="none" strike="noStrike">
              <a:solidFill>
                <a:schemeClr val="dk1"/>
              </a:solidFill>
              <a:latin typeface="Calibri"/>
              <a:ea typeface="Calibri"/>
              <a:cs typeface="Calibri"/>
              <a:sym typeface="Calibri"/>
            </a:endParaRPr>
          </a:p>
        </p:txBody>
      </p:sp>
      <p:sp>
        <p:nvSpPr>
          <p:cNvPr id="67" name="Google Shape;67;p5"/>
          <p:cNvSpPr/>
          <p:nvPr/>
        </p:nvSpPr>
        <p:spPr>
          <a:xfrm>
            <a:off x="548640" y="1965960"/>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5"/>
          <p:cNvSpPr/>
          <p:nvPr/>
        </p:nvSpPr>
        <p:spPr>
          <a:xfrm>
            <a:off x="777240"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5"/>
          <p:cNvSpPr/>
          <p:nvPr/>
        </p:nvSpPr>
        <p:spPr>
          <a:xfrm>
            <a:off x="777240"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1</a:t>
            </a:r>
            <a:endParaRPr b="0" i="0" sz="1900" u="none" cap="none" strike="noStrike">
              <a:solidFill>
                <a:schemeClr val="dk1"/>
              </a:solidFill>
              <a:latin typeface="Calibri"/>
              <a:ea typeface="Calibri"/>
              <a:cs typeface="Calibri"/>
              <a:sym typeface="Calibri"/>
            </a:endParaRPr>
          </a:p>
        </p:txBody>
      </p:sp>
      <p:sp>
        <p:nvSpPr>
          <p:cNvPr id="70" name="Google Shape;70;p5"/>
          <p:cNvSpPr/>
          <p:nvPr/>
        </p:nvSpPr>
        <p:spPr>
          <a:xfrm>
            <a:off x="1325880" y="2039112"/>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Eesti Vabariigi põhiseadus</a:t>
            </a:r>
            <a:endParaRPr b="0" i="0" sz="2000" u="none" cap="none" strike="noStrike">
              <a:solidFill>
                <a:schemeClr val="dk1"/>
              </a:solidFill>
              <a:latin typeface="Calibri"/>
              <a:ea typeface="Calibri"/>
              <a:cs typeface="Calibri"/>
              <a:sym typeface="Calibri"/>
            </a:endParaRPr>
          </a:p>
        </p:txBody>
      </p:sp>
      <p:sp>
        <p:nvSpPr>
          <p:cNvPr id="71" name="Google Shape;71;p5"/>
          <p:cNvSpPr/>
          <p:nvPr/>
        </p:nvSpPr>
        <p:spPr>
          <a:xfrm>
            <a:off x="777240" y="2624328"/>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Riigi õiguskorra alus.</a:t>
            </a:r>
            <a:endParaRPr b="0" i="0" sz="1800" u="none" cap="none" strike="noStrike">
              <a:solidFill>
                <a:schemeClr val="dk1"/>
              </a:solidFill>
              <a:latin typeface="Calibri"/>
              <a:ea typeface="Calibri"/>
              <a:cs typeface="Calibri"/>
              <a:sym typeface="Calibri"/>
            </a:endParaRPr>
          </a:p>
        </p:txBody>
      </p:sp>
      <p:sp>
        <p:nvSpPr>
          <p:cNvPr id="72" name="Google Shape;72;p5"/>
          <p:cNvSpPr/>
          <p:nvPr/>
        </p:nvSpPr>
        <p:spPr>
          <a:xfrm>
            <a:off x="6254496" y="1965960"/>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5"/>
          <p:cNvSpPr/>
          <p:nvPr/>
        </p:nvSpPr>
        <p:spPr>
          <a:xfrm>
            <a:off x="6483096"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5"/>
          <p:cNvSpPr/>
          <p:nvPr/>
        </p:nvSpPr>
        <p:spPr>
          <a:xfrm>
            <a:off x="6483096"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2</a:t>
            </a:r>
            <a:endParaRPr b="0" i="0" sz="1900" u="none" cap="none" strike="noStrike">
              <a:solidFill>
                <a:schemeClr val="dk1"/>
              </a:solidFill>
              <a:latin typeface="Calibri"/>
              <a:ea typeface="Calibri"/>
              <a:cs typeface="Calibri"/>
              <a:sym typeface="Calibri"/>
            </a:endParaRPr>
          </a:p>
        </p:txBody>
      </p:sp>
      <p:sp>
        <p:nvSpPr>
          <p:cNvPr id="75" name="Google Shape;75;p5"/>
          <p:cNvSpPr/>
          <p:nvPr/>
        </p:nvSpPr>
        <p:spPr>
          <a:xfrm>
            <a:off x="7031736" y="2039112"/>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Seadused</a:t>
            </a:r>
            <a:endParaRPr b="0" i="0" sz="2000" u="none" cap="none" strike="noStrike">
              <a:solidFill>
                <a:schemeClr val="dk1"/>
              </a:solidFill>
              <a:latin typeface="Calibri"/>
              <a:ea typeface="Calibri"/>
              <a:cs typeface="Calibri"/>
              <a:sym typeface="Calibri"/>
            </a:endParaRPr>
          </a:p>
        </p:txBody>
      </p:sp>
      <p:sp>
        <p:nvSpPr>
          <p:cNvPr id="76" name="Google Shape;76;p5"/>
          <p:cNvSpPr/>
          <p:nvPr/>
        </p:nvSpPr>
        <p:spPr>
          <a:xfrm>
            <a:off x="6483096" y="2624328"/>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Täpsustavad põhiseaduses sätestatut.</a:t>
            </a:r>
            <a:endParaRPr b="0" i="0" sz="1800" u="none" cap="none" strike="noStrike">
              <a:solidFill>
                <a:schemeClr val="dk1"/>
              </a:solidFill>
              <a:latin typeface="Calibri"/>
              <a:ea typeface="Calibri"/>
              <a:cs typeface="Calibri"/>
              <a:sym typeface="Calibri"/>
            </a:endParaRPr>
          </a:p>
        </p:txBody>
      </p:sp>
      <p:sp>
        <p:nvSpPr>
          <p:cNvPr id="77" name="Google Shape;77;p5"/>
          <p:cNvSpPr/>
          <p:nvPr/>
        </p:nvSpPr>
        <p:spPr>
          <a:xfrm>
            <a:off x="548640" y="4233672"/>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5"/>
          <p:cNvSpPr/>
          <p:nvPr/>
        </p:nvSpPr>
        <p:spPr>
          <a:xfrm>
            <a:off x="777240" y="4416552"/>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5"/>
          <p:cNvSpPr/>
          <p:nvPr/>
        </p:nvSpPr>
        <p:spPr>
          <a:xfrm>
            <a:off x="777240" y="4416552"/>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3</a:t>
            </a:r>
            <a:endParaRPr b="0" i="0" sz="1900" u="none" cap="none" strike="noStrike">
              <a:solidFill>
                <a:schemeClr val="dk1"/>
              </a:solidFill>
              <a:latin typeface="Calibri"/>
              <a:ea typeface="Calibri"/>
              <a:cs typeface="Calibri"/>
              <a:sym typeface="Calibri"/>
            </a:endParaRPr>
          </a:p>
        </p:txBody>
      </p:sp>
      <p:sp>
        <p:nvSpPr>
          <p:cNvPr id="80" name="Google Shape;80;p5"/>
          <p:cNvSpPr/>
          <p:nvPr/>
        </p:nvSpPr>
        <p:spPr>
          <a:xfrm>
            <a:off x="1325880" y="4306824"/>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Euroopa Liidu õigus</a:t>
            </a:r>
            <a:endParaRPr b="0" i="0" sz="2000" u="none" cap="none" strike="noStrike">
              <a:solidFill>
                <a:schemeClr val="dk1"/>
              </a:solidFill>
              <a:latin typeface="Calibri"/>
              <a:ea typeface="Calibri"/>
              <a:cs typeface="Calibri"/>
              <a:sym typeface="Calibri"/>
            </a:endParaRPr>
          </a:p>
        </p:txBody>
      </p:sp>
      <p:sp>
        <p:nvSpPr>
          <p:cNvPr id="81" name="Google Shape;81;p5"/>
          <p:cNvSpPr/>
          <p:nvPr/>
        </p:nvSpPr>
        <p:spPr>
          <a:xfrm>
            <a:off x="777240" y="4892040"/>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Kehtib koos Eesti seadustega.</a:t>
            </a:r>
            <a:endParaRPr b="0" i="0" sz="1800" u="none" cap="none" strike="noStrike">
              <a:solidFill>
                <a:schemeClr val="dk1"/>
              </a:solidFill>
              <a:latin typeface="Calibri"/>
              <a:ea typeface="Calibri"/>
              <a:cs typeface="Calibri"/>
              <a:sym typeface="Calibri"/>
            </a:endParaRPr>
          </a:p>
        </p:txBody>
      </p:sp>
      <p:sp>
        <p:nvSpPr>
          <p:cNvPr id="82" name="Google Shape;82;p5"/>
          <p:cNvSpPr/>
          <p:nvPr/>
        </p:nvSpPr>
        <p:spPr>
          <a:xfrm>
            <a:off x="6254496" y="4233672"/>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5"/>
          <p:cNvSpPr/>
          <p:nvPr/>
        </p:nvSpPr>
        <p:spPr>
          <a:xfrm>
            <a:off x="6483096" y="4416552"/>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p:nvPr/>
        </p:nvSpPr>
        <p:spPr>
          <a:xfrm>
            <a:off x="6483096" y="4416552"/>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4</a:t>
            </a:r>
            <a:endParaRPr b="0" i="0" sz="1900" u="none" cap="none" strike="noStrike">
              <a:solidFill>
                <a:schemeClr val="dk1"/>
              </a:solidFill>
              <a:latin typeface="Calibri"/>
              <a:ea typeface="Calibri"/>
              <a:cs typeface="Calibri"/>
              <a:sym typeface="Calibri"/>
            </a:endParaRPr>
          </a:p>
        </p:txBody>
      </p:sp>
      <p:sp>
        <p:nvSpPr>
          <p:cNvPr id="85" name="Google Shape;85;p5"/>
          <p:cNvSpPr/>
          <p:nvPr/>
        </p:nvSpPr>
        <p:spPr>
          <a:xfrm>
            <a:off x="7031736" y="4306824"/>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Rahvusvahelised inimõiguste kokkulepped</a:t>
            </a:r>
            <a:endParaRPr b="0" i="0" sz="2000" u="none" cap="none" strike="noStrike">
              <a:solidFill>
                <a:schemeClr val="dk1"/>
              </a:solidFill>
              <a:latin typeface="Calibri"/>
              <a:ea typeface="Calibri"/>
              <a:cs typeface="Calibri"/>
              <a:sym typeface="Calibri"/>
            </a:endParaRPr>
          </a:p>
        </p:txBody>
      </p:sp>
      <p:sp>
        <p:nvSpPr>
          <p:cNvPr id="86" name="Google Shape;86;p5"/>
          <p:cNvSpPr/>
          <p:nvPr/>
        </p:nvSpPr>
        <p:spPr>
          <a:xfrm>
            <a:off x="6483096" y="4892040"/>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Nt lapse õiguste konventsioon.</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1" name="Shape 91"/>
        <p:cNvGrpSpPr/>
        <p:nvPr/>
      </p:nvGrpSpPr>
      <p:grpSpPr>
        <a:xfrm>
          <a:off x="0" y="0"/>
          <a:ext cx="0" cy="0"/>
          <a:chOff x="0" y="0"/>
          <a:chExt cx="0" cy="0"/>
        </a:xfrm>
      </p:grpSpPr>
      <p:sp>
        <p:nvSpPr>
          <p:cNvPr id="92" name="Google Shape;92;p6"/>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IGAPÄEVAELU</a:t>
            </a:r>
            <a:endParaRPr b="0" i="0" sz="1700" u="none" cap="none" strike="noStrike">
              <a:solidFill>
                <a:schemeClr val="dk1"/>
              </a:solidFill>
              <a:latin typeface="Calibri"/>
              <a:ea typeface="Calibri"/>
              <a:cs typeface="Calibri"/>
              <a:sym typeface="Calibri"/>
            </a:endParaRPr>
          </a:p>
        </p:txBody>
      </p:sp>
      <p:sp>
        <p:nvSpPr>
          <p:cNvPr id="93" name="Google Shape;93;p6"/>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Millised õigused mõjutavad mu igapäevaelu?</a:t>
            </a:r>
            <a:endParaRPr b="0" i="0" sz="4000" u="none" cap="none" strike="noStrike">
              <a:solidFill>
                <a:schemeClr val="dk1"/>
              </a:solidFill>
              <a:latin typeface="Calibri"/>
              <a:ea typeface="Calibri"/>
              <a:cs typeface="Calibri"/>
              <a:sym typeface="Calibri"/>
            </a:endParaRPr>
          </a:p>
        </p:txBody>
      </p:sp>
      <p:sp>
        <p:nvSpPr>
          <p:cNvPr id="94" name="Google Shape;94;p6"/>
          <p:cNvSpPr/>
          <p:nvPr/>
        </p:nvSpPr>
        <p:spPr>
          <a:xfrm>
            <a:off x="548640" y="1965960"/>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6"/>
          <p:cNvSpPr/>
          <p:nvPr/>
        </p:nvSpPr>
        <p:spPr>
          <a:xfrm>
            <a:off x="777240"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6"/>
          <p:cNvSpPr/>
          <p:nvPr/>
        </p:nvSpPr>
        <p:spPr>
          <a:xfrm>
            <a:off x="777240"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97" name="Google Shape;97;p6"/>
          <p:cNvSpPr/>
          <p:nvPr/>
        </p:nvSpPr>
        <p:spPr>
          <a:xfrm>
            <a:off x="1325880" y="2039112"/>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Turvalisus</a:t>
            </a:r>
            <a:endParaRPr b="0" i="0" sz="2000" u="none" cap="none" strike="noStrike">
              <a:solidFill>
                <a:schemeClr val="dk1"/>
              </a:solidFill>
              <a:latin typeface="Calibri"/>
              <a:ea typeface="Calibri"/>
              <a:cs typeface="Calibri"/>
              <a:sym typeface="Calibri"/>
            </a:endParaRPr>
          </a:p>
        </p:txBody>
      </p:sp>
      <p:sp>
        <p:nvSpPr>
          <p:cNvPr id="98" name="Google Shape;98;p6"/>
          <p:cNvSpPr/>
          <p:nvPr/>
        </p:nvSpPr>
        <p:spPr>
          <a:xfrm>
            <a:off x="777240" y="2624328"/>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Elada ilma vägivalla ja ähvardusteta.</a:t>
            </a:r>
            <a:endParaRPr b="0" i="0" sz="1800" u="none" cap="none" strike="noStrike">
              <a:solidFill>
                <a:schemeClr val="dk1"/>
              </a:solidFill>
              <a:latin typeface="Calibri"/>
              <a:ea typeface="Calibri"/>
              <a:cs typeface="Calibri"/>
              <a:sym typeface="Calibri"/>
            </a:endParaRPr>
          </a:p>
        </p:txBody>
      </p:sp>
      <p:sp>
        <p:nvSpPr>
          <p:cNvPr id="99" name="Google Shape;99;p6"/>
          <p:cNvSpPr/>
          <p:nvPr/>
        </p:nvSpPr>
        <p:spPr>
          <a:xfrm>
            <a:off x="4352544" y="1965960"/>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6"/>
          <p:cNvSpPr/>
          <p:nvPr/>
        </p:nvSpPr>
        <p:spPr>
          <a:xfrm>
            <a:off x="4581144"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6"/>
          <p:cNvSpPr/>
          <p:nvPr/>
        </p:nvSpPr>
        <p:spPr>
          <a:xfrm>
            <a:off x="4581144"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102" name="Google Shape;102;p6"/>
          <p:cNvSpPr/>
          <p:nvPr/>
        </p:nvSpPr>
        <p:spPr>
          <a:xfrm>
            <a:off x="5129784" y="2039112"/>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Võrdne kohtlemine</a:t>
            </a:r>
            <a:endParaRPr b="0" i="0" sz="2000" u="none" cap="none" strike="noStrike">
              <a:solidFill>
                <a:schemeClr val="dk1"/>
              </a:solidFill>
              <a:latin typeface="Calibri"/>
              <a:ea typeface="Calibri"/>
              <a:cs typeface="Calibri"/>
              <a:sym typeface="Calibri"/>
            </a:endParaRPr>
          </a:p>
        </p:txBody>
      </p:sp>
      <p:sp>
        <p:nvSpPr>
          <p:cNvPr id="103" name="Google Shape;103;p6"/>
          <p:cNvSpPr/>
          <p:nvPr/>
        </p:nvSpPr>
        <p:spPr>
          <a:xfrm>
            <a:off x="4581144" y="2624328"/>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Olla koheldud õiglaselt, ilma põhjendamatu diskrimineerimiseta.</a:t>
            </a:r>
            <a:endParaRPr b="0" i="0" sz="1800" u="none" cap="none" strike="noStrike">
              <a:solidFill>
                <a:schemeClr val="dk1"/>
              </a:solidFill>
              <a:latin typeface="Calibri"/>
              <a:ea typeface="Calibri"/>
              <a:cs typeface="Calibri"/>
              <a:sym typeface="Calibri"/>
            </a:endParaRPr>
          </a:p>
        </p:txBody>
      </p:sp>
      <p:sp>
        <p:nvSpPr>
          <p:cNvPr id="104" name="Google Shape;104;p6"/>
          <p:cNvSpPr/>
          <p:nvPr/>
        </p:nvSpPr>
        <p:spPr>
          <a:xfrm>
            <a:off x="8156448" y="1965960"/>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6"/>
          <p:cNvSpPr/>
          <p:nvPr/>
        </p:nvSpPr>
        <p:spPr>
          <a:xfrm>
            <a:off x="8385048"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a:off x="8385048"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107" name="Google Shape;107;p6"/>
          <p:cNvSpPr/>
          <p:nvPr/>
        </p:nvSpPr>
        <p:spPr>
          <a:xfrm>
            <a:off x="8933688" y="2039112"/>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Arvamus ja eneseväljendus</a:t>
            </a:r>
            <a:endParaRPr b="0" i="0" sz="2000" u="none" cap="none" strike="noStrike">
              <a:solidFill>
                <a:schemeClr val="dk1"/>
              </a:solidFill>
              <a:latin typeface="Calibri"/>
              <a:ea typeface="Calibri"/>
              <a:cs typeface="Calibri"/>
              <a:sym typeface="Calibri"/>
            </a:endParaRPr>
          </a:p>
        </p:txBody>
      </p:sp>
      <p:sp>
        <p:nvSpPr>
          <p:cNvPr id="108" name="Google Shape;108;p6"/>
          <p:cNvSpPr/>
          <p:nvPr/>
        </p:nvSpPr>
        <p:spPr>
          <a:xfrm>
            <a:off x="8385048" y="2624328"/>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Väljendada oma mõtteid ja seisukohti.</a:t>
            </a:r>
            <a:endParaRPr b="0" i="0" sz="1800" u="none" cap="none" strike="noStrike">
              <a:solidFill>
                <a:schemeClr val="dk1"/>
              </a:solidFill>
              <a:latin typeface="Calibri"/>
              <a:ea typeface="Calibri"/>
              <a:cs typeface="Calibri"/>
              <a:sym typeface="Calibri"/>
            </a:endParaRPr>
          </a:p>
        </p:txBody>
      </p:sp>
      <p:sp>
        <p:nvSpPr>
          <p:cNvPr id="109" name="Google Shape;109;p6"/>
          <p:cNvSpPr/>
          <p:nvPr/>
        </p:nvSpPr>
        <p:spPr>
          <a:xfrm>
            <a:off x="548640" y="4233672"/>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6"/>
          <p:cNvSpPr/>
          <p:nvPr/>
        </p:nvSpPr>
        <p:spPr>
          <a:xfrm>
            <a:off x="777240" y="4416552"/>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6"/>
          <p:cNvSpPr/>
          <p:nvPr/>
        </p:nvSpPr>
        <p:spPr>
          <a:xfrm>
            <a:off x="777240" y="4416552"/>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112" name="Google Shape;112;p6"/>
          <p:cNvSpPr/>
          <p:nvPr/>
        </p:nvSpPr>
        <p:spPr>
          <a:xfrm>
            <a:off x="1325880" y="4306824"/>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Haridus</a:t>
            </a:r>
            <a:endParaRPr b="0" i="0" sz="2000" u="none" cap="none" strike="noStrike">
              <a:solidFill>
                <a:schemeClr val="dk1"/>
              </a:solidFill>
              <a:latin typeface="Calibri"/>
              <a:ea typeface="Calibri"/>
              <a:cs typeface="Calibri"/>
              <a:sym typeface="Calibri"/>
            </a:endParaRPr>
          </a:p>
        </p:txBody>
      </p:sp>
      <p:sp>
        <p:nvSpPr>
          <p:cNvPr id="113" name="Google Shape;113;p6"/>
          <p:cNvSpPr/>
          <p:nvPr/>
        </p:nvSpPr>
        <p:spPr>
          <a:xfrm>
            <a:off x="777240" y="4892040"/>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Õigus haridusele.</a:t>
            </a:r>
            <a:endParaRPr b="0" i="0" sz="1800" u="none" cap="none" strike="noStrike">
              <a:solidFill>
                <a:schemeClr val="dk1"/>
              </a:solidFill>
              <a:latin typeface="Calibri"/>
              <a:ea typeface="Calibri"/>
              <a:cs typeface="Calibri"/>
              <a:sym typeface="Calibri"/>
            </a:endParaRPr>
          </a:p>
        </p:txBody>
      </p:sp>
      <p:sp>
        <p:nvSpPr>
          <p:cNvPr id="114" name="Google Shape;114;p6"/>
          <p:cNvSpPr/>
          <p:nvPr/>
        </p:nvSpPr>
        <p:spPr>
          <a:xfrm>
            <a:off x="4352544" y="4233672"/>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6"/>
          <p:cNvSpPr/>
          <p:nvPr/>
        </p:nvSpPr>
        <p:spPr>
          <a:xfrm>
            <a:off x="4581144" y="4416552"/>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p:nvPr/>
        </p:nvSpPr>
        <p:spPr>
          <a:xfrm>
            <a:off x="4581144" y="4416552"/>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117" name="Google Shape;117;p6"/>
          <p:cNvSpPr/>
          <p:nvPr/>
        </p:nvSpPr>
        <p:spPr>
          <a:xfrm>
            <a:off x="5129784" y="4306824"/>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Privaatsus</a:t>
            </a:r>
            <a:endParaRPr b="0" i="0" sz="2000" u="none" cap="none" strike="noStrike">
              <a:solidFill>
                <a:schemeClr val="dk1"/>
              </a:solidFill>
              <a:latin typeface="Calibri"/>
              <a:ea typeface="Calibri"/>
              <a:cs typeface="Calibri"/>
              <a:sym typeface="Calibri"/>
            </a:endParaRPr>
          </a:p>
        </p:txBody>
      </p:sp>
      <p:sp>
        <p:nvSpPr>
          <p:cNvPr id="118" name="Google Shape;118;p6"/>
          <p:cNvSpPr/>
          <p:nvPr/>
        </p:nvSpPr>
        <p:spPr>
          <a:xfrm>
            <a:off x="4581144" y="4892040"/>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Õigus eraelule ja isikuandmete kaitsele.</a:t>
            </a:r>
            <a:endParaRPr b="0" i="0" sz="1800" u="none" cap="none" strike="noStrike">
              <a:solidFill>
                <a:schemeClr val="dk1"/>
              </a:solidFill>
              <a:latin typeface="Calibri"/>
              <a:ea typeface="Calibri"/>
              <a:cs typeface="Calibri"/>
              <a:sym typeface="Calibri"/>
            </a:endParaRPr>
          </a:p>
        </p:txBody>
      </p:sp>
      <p:sp>
        <p:nvSpPr>
          <p:cNvPr id="119" name="Google Shape;119;p6"/>
          <p:cNvSpPr/>
          <p:nvPr/>
        </p:nvSpPr>
        <p:spPr>
          <a:xfrm>
            <a:off x="8156448" y="4233672"/>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p:nvPr/>
        </p:nvSpPr>
        <p:spPr>
          <a:xfrm>
            <a:off x="8385048" y="4416552"/>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6"/>
          <p:cNvSpPr/>
          <p:nvPr/>
        </p:nvSpPr>
        <p:spPr>
          <a:xfrm>
            <a:off x="8385048" y="4416552"/>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122" name="Google Shape;122;p6"/>
          <p:cNvSpPr/>
          <p:nvPr/>
        </p:nvSpPr>
        <p:spPr>
          <a:xfrm>
            <a:off x="8933688" y="4306824"/>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Osalemine</a:t>
            </a:r>
            <a:endParaRPr b="0" i="0" sz="2000" u="none" cap="none" strike="noStrike">
              <a:solidFill>
                <a:schemeClr val="dk1"/>
              </a:solidFill>
              <a:latin typeface="Calibri"/>
              <a:ea typeface="Calibri"/>
              <a:cs typeface="Calibri"/>
              <a:sym typeface="Calibri"/>
            </a:endParaRPr>
          </a:p>
        </p:txBody>
      </p:sp>
      <p:sp>
        <p:nvSpPr>
          <p:cNvPr id="123" name="Google Shape;123;p6"/>
          <p:cNvSpPr/>
          <p:nvPr/>
        </p:nvSpPr>
        <p:spPr>
          <a:xfrm>
            <a:off x="8385048" y="4892040"/>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Kaasa rääkida ühiskonnaelus ja sind puudutavates küsimustes.</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8" name="Shape 128"/>
        <p:cNvGrpSpPr/>
        <p:nvPr/>
      </p:nvGrpSpPr>
      <p:grpSpPr>
        <a:xfrm>
          <a:off x="0" y="0"/>
          <a:ext cx="0" cy="0"/>
          <a:chOff x="0" y="0"/>
          <a:chExt cx="0" cy="0"/>
        </a:xfrm>
      </p:grpSpPr>
      <p:sp>
        <p:nvSpPr>
          <p:cNvPr id="129" name="Google Shape;129;p7"/>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MITTE AINULT TÄISKASVANUTE ASI</a:t>
            </a:r>
            <a:endParaRPr b="0" i="0" sz="1700" u="none" cap="none" strike="noStrike">
              <a:solidFill>
                <a:schemeClr val="dk1"/>
              </a:solidFill>
              <a:latin typeface="Calibri"/>
              <a:ea typeface="Calibri"/>
              <a:cs typeface="Calibri"/>
              <a:sym typeface="Calibri"/>
            </a:endParaRPr>
          </a:p>
        </p:txBody>
      </p:sp>
      <p:sp>
        <p:nvSpPr>
          <p:cNvPr id="130" name="Google Shape;130;p7"/>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Õigused igapäevaelus</a:t>
            </a:r>
            <a:endParaRPr b="0" i="0" sz="4000" u="none" cap="none" strike="noStrike">
              <a:solidFill>
                <a:schemeClr val="dk1"/>
              </a:solidFill>
              <a:latin typeface="Calibri"/>
              <a:ea typeface="Calibri"/>
              <a:cs typeface="Calibri"/>
              <a:sym typeface="Calibri"/>
            </a:endParaRPr>
          </a:p>
        </p:txBody>
      </p:sp>
      <p:sp>
        <p:nvSpPr>
          <p:cNvPr id="131" name="Google Shape;131;p7"/>
          <p:cNvSpPr/>
          <p:nvPr/>
        </p:nvSpPr>
        <p:spPr>
          <a:xfrm>
            <a:off x="548640" y="1965960"/>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a:off x="777240"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p:nvPr/>
        </p:nvSpPr>
        <p:spPr>
          <a:xfrm>
            <a:off x="777240"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134" name="Google Shape;134;p7"/>
          <p:cNvSpPr/>
          <p:nvPr/>
        </p:nvSpPr>
        <p:spPr>
          <a:xfrm>
            <a:off x="1325880" y="2039112"/>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Koolis</a:t>
            </a:r>
            <a:endParaRPr b="0" i="0" sz="2000" u="none" cap="none" strike="noStrike">
              <a:solidFill>
                <a:schemeClr val="dk1"/>
              </a:solidFill>
              <a:latin typeface="Calibri"/>
              <a:ea typeface="Calibri"/>
              <a:cs typeface="Calibri"/>
              <a:sym typeface="Calibri"/>
            </a:endParaRPr>
          </a:p>
        </p:txBody>
      </p:sp>
      <p:sp>
        <p:nvSpPr>
          <p:cNvPr id="135" name="Google Shape;135;p7"/>
          <p:cNvSpPr/>
          <p:nvPr/>
        </p:nvSpPr>
        <p:spPr>
          <a:xfrm>
            <a:off x="777240" y="2624328"/>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Milline on mu õpikeskkond? Kas mind kuulatakse ja koheldakse võrdselt?</a:t>
            </a:r>
            <a:endParaRPr b="0" i="0" sz="1800" u="none" cap="none" strike="noStrike">
              <a:solidFill>
                <a:schemeClr val="dk1"/>
              </a:solidFill>
              <a:latin typeface="Calibri"/>
              <a:ea typeface="Calibri"/>
              <a:cs typeface="Calibri"/>
              <a:sym typeface="Calibri"/>
            </a:endParaRPr>
          </a:p>
        </p:txBody>
      </p:sp>
      <p:sp>
        <p:nvSpPr>
          <p:cNvPr id="136" name="Google Shape;136;p7"/>
          <p:cNvSpPr/>
          <p:nvPr/>
        </p:nvSpPr>
        <p:spPr>
          <a:xfrm>
            <a:off x="6254496" y="1965960"/>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6483096"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6483096"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139" name="Google Shape;139;p7"/>
          <p:cNvSpPr/>
          <p:nvPr/>
        </p:nvSpPr>
        <p:spPr>
          <a:xfrm>
            <a:off x="7031736" y="2039112"/>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Tööl</a:t>
            </a:r>
            <a:endParaRPr b="0" i="0" sz="2000" u="none" cap="none" strike="noStrike">
              <a:solidFill>
                <a:schemeClr val="dk1"/>
              </a:solidFill>
              <a:latin typeface="Calibri"/>
              <a:ea typeface="Calibri"/>
              <a:cs typeface="Calibri"/>
              <a:sym typeface="Calibri"/>
            </a:endParaRPr>
          </a:p>
        </p:txBody>
      </p:sp>
      <p:sp>
        <p:nvSpPr>
          <p:cNvPr id="140" name="Google Shape;140;p7"/>
          <p:cNvSpPr/>
          <p:nvPr/>
        </p:nvSpPr>
        <p:spPr>
          <a:xfrm>
            <a:off x="6483096" y="2624328"/>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Millised on mu õigused töötajana? Kas kandideerimisel koheldakse mind õiglaselt?</a:t>
            </a:r>
            <a:endParaRPr b="0" i="0" sz="1800" u="none" cap="none" strike="noStrike">
              <a:solidFill>
                <a:schemeClr val="dk1"/>
              </a:solidFill>
              <a:latin typeface="Calibri"/>
              <a:ea typeface="Calibri"/>
              <a:cs typeface="Calibri"/>
              <a:sym typeface="Calibri"/>
            </a:endParaRPr>
          </a:p>
        </p:txBody>
      </p:sp>
      <p:sp>
        <p:nvSpPr>
          <p:cNvPr id="141" name="Google Shape;141;p7"/>
          <p:cNvSpPr/>
          <p:nvPr/>
        </p:nvSpPr>
        <p:spPr>
          <a:xfrm>
            <a:off x="548640" y="4233672"/>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a:off x="777240" y="4416552"/>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a:off x="777240" y="4416552"/>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144" name="Google Shape;144;p7"/>
          <p:cNvSpPr/>
          <p:nvPr/>
        </p:nvSpPr>
        <p:spPr>
          <a:xfrm>
            <a:off x="1325880" y="4306824"/>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Internetis</a:t>
            </a:r>
            <a:endParaRPr b="0" i="0" sz="2000" u="none" cap="none" strike="noStrike">
              <a:solidFill>
                <a:schemeClr val="dk1"/>
              </a:solidFill>
              <a:latin typeface="Calibri"/>
              <a:ea typeface="Calibri"/>
              <a:cs typeface="Calibri"/>
              <a:sym typeface="Calibri"/>
            </a:endParaRPr>
          </a:p>
        </p:txBody>
      </p:sp>
      <p:sp>
        <p:nvSpPr>
          <p:cNvPr id="145" name="Google Shape;145;p7"/>
          <p:cNvSpPr/>
          <p:nvPr/>
        </p:nvSpPr>
        <p:spPr>
          <a:xfrm>
            <a:off x="777240" y="4892040"/>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Kas mu privaatsust austatakse? Millal mõjutab minu tegevus teiste õigusi?</a:t>
            </a:r>
            <a:endParaRPr b="0" i="0" sz="1800" u="none" cap="none" strike="noStrike">
              <a:solidFill>
                <a:schemeClr val="dk1"/>
              </a:solidFill>
              <a:latin typeface="Calibri"/>
              <a:ea typeface="Calibri"/>
              <a:cs typeface="Calibri"/>
              <a:sym typeface="Calibri"/>
            </a:endParaRPr>
          </a:p>
        </p:txBody>
      </p:sp>
      <p:sp>
        <p:nvSpPr>
          <p:cNvPr id="146" name="Google Shape;146;p7"/>
          <p:cNvSpPr/>
          <p:nvPr/>
        </p:nvSpPr>
        <p:spPr>
          <a:xfrm>
            <a:off x="6254496" y="4233672"/>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
          <p:cNvSpPr/>
          <p:nvPr/>
        </p:nvSpPr>
        <p:spPr>
          <a:xfrm>
            <a:off x="6483096" y="4416552"/>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
          <p:cNvSpPr/>
          <p:nvPr/>
        </p:nvSpPr>
        <p:spPr>
          <a:xfrm>
            <a:off x="6483096" y="4416552"/>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149" name="Google Shape;149;p7"/>
          <p:cNvSpPr/>
          <p:nvPr/>
        </p:nvSpPr>
        <p:spPr>
          <a:xfrm>
            <a:off x="7031736" y="4306824"/>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Kogukonnas</a:t>
            </a:r>
            <a:endParaRPr b="0" i="0" sz="2000" u="none" cap="none" strike="noStrike">
              <a:solidFill>
                <a:schemeClr val="dk1"/>
              </a:solidFill>
              <a:latin typeface="Calibri"/>
              <a:ea typeface="Calibri"/>
              <a:cs typeface="Calibri"/>
              <a:sym typeface="Calibri"/>
            </a:endParaRPr>
          </a:p>
        </p:txBody>
      </p:sp>
      <p:sp>
        <p:nvSpPr>
          <p:cNvPr id="150" name="Google Shape;150;p7"/>
          <p:cNvSpPr/>
          <p:nvPr/>
        </p:nvSpPr>
        <p:spPr>
          <a:xfrm>
            <a:off x="6483096" y="4892040"/>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Kas saan kaasa rääkida mind puudutavates otsustes?</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5" name="Shape 155"/>
        <p:cNvGrpSpPr/>
        <p:nvPr/>
      </p:nvGrpSpPr>
      <p:grpSpPr>
        <a:xfrm>
          <a:off x="0" y="0"/>
          <a:ext cx="0" cy="0"/>
          <a:chOff x="0" y="0"/>
          <a:chExt cx="0" cy="0"/>
        </a:xfrm>
      </p:grpSpPr>
      <p:sp>
        <p:nvSpPr>
          <p:cNvPr id="156" name="Google Shape;156;p8"/>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KIIRE OTSUS</a:t>
            </a:r>
            <a:endParaRPr b="0" i="0" sz="1700" u="none" cap="none" strike="noStrike">
              <a:solidFill>
                <a:schemeClr val="dk1"/>
              </a:solidFill>
              <a:latin typeface="Calibri"/>
              <a:ea typeface="Calibri"/>
              <a:cs typeface="Calibri"/>
              <a:sym typeface="Calibri"/>
            </a:endParaRPr>
          </a:p>
        </p:txBody>
      </p:sp>
      <p:sp>
        <p:nvSpPr>
          <p:cNvPr id="157" name="Google Shape;157;p8"/>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Õigus, kohustus või mõlemad?</a:t>
            </a:r>
            <a:endParaRPr b="0" i="0" sz="4000" u="none" cap="none" strike="noStrike">
              <a:solidFill>
                <a:schemeClr val="dk1"/>
              </a:solidFill>
              <a:latin typeface="Calibri"/>
              <a:ea typeface="Calibri"/>
              <a:cs typeface="Calibri"/>
              <a:sym typeface="Calibri"/>
            </a:endParaRPr>
          </a:p>
        </p:txBody>
      </p:sp>
      <p:sp>
        <p:nvSpPr>
          <p:cNvPr id="158" name="Google Shape;158;p8"/>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8"/>
          <p:cNvSpPr/>
          <p:nvPr/>
        </p:nvSpPr>
        <p:spPr>
          <a:xfrm>
            <a:off x="960120" y="1847088"/>
            <a:ext cx="10451592"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1. Mul on õigus oma arvamusele.</a:t>
            </a:r>
            <a:endParaRPr b="0" i="0" sz="2200" u="none" cap="none" strike="noStrike">
              <a:solidFill>
                <a:schemeClr val="dk1"/>
              </a:solidFill>
              <a:latin typeface="Calibri"/>
              <a:ea typeface="Calibri"/>
              <a:cs typeface="Calibri"/>
              <a:sym typeface="Calibri"/>
            </a:endParaRPr>
          </a:p>
        </p:txBody>
      </p:sp>
      <p:sp>
        <p:nvSpPr>
          <p:cNvPr id="160" name="Google Shape;160;p8"/>
          <p:cNvSpPr/>
          <p:nvPr/>
        </p:nvSpPr>
        <p:spPr>
          <a:xfrm>
            <a:off x="594360" y="2809494"/>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
          <p:cNvSpPr/>
          <p:nvPr/>
        </p:nvSpPr>
        <p:spPr>
          <a:xfrm>
            <a:off x="960120" y="2608326"/>
            <a:ext cx="10451592"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2. Ma pean järgima kooli kokkuleppeid.</a:t>
            </a:r>
            <a:endParaRPr b="0" i="0" sz="2200" u="none" cap="none" strike="noStrike">
              <a:solidFill>
                <a:schemeClr val="dk1"/>
              </a:solidFill>
              <a:latin typeface="Calibri"/>
              <a:ea typeface="Calibri"/>
              <a:cs typeface="Calibri"/>
              <a:sym typeface="Calibri"/>
            </a:endParaRPr>
          </a:p>
        </p:txBody>
      </p:sp>
      <p:sp>
        <p:nvSpPr>
          <p:cNvPr id="162" name="Google Shape;162;p8"/>
          <p:cNvSpPr/>
          <p:nvPr/>
        </p:nvSpPr>
        <p:spPr>
          <a:xfrm>
            <a:off x="594360" y="3570732"/>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960120" y="3369564"/>
            <a:ext cx="10451592"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3. Mul on õigus saada haridust.</a:t>
            </a:r>
            <a:endParaRPr b="0" i="0" sz="2200" u="none" cap="none" strike="noStrike">
              <a:solidFill>
                <a:schemeClr val="dk1"/>
              </a:solidFill>
              <a:latin typeface="Calibri"/>
              <a:ea typeface="Calibri"/>
              <a:cs typeface="Calibri"/>
              <a:sym typeface="Calibri"/>
            </a:endParaRPr>
          </a:p>
        </p:txBody>
      </p:sp>
      <p:sp>
        <p:nvSpPr>
          <p:cNvPr id="164" name="Google Shape;164;p8"/>
          <p:cNvSpPr/>
          <p:nvPr/>
        </p:nvSpPr>
        <p:spPr>
          <a:xfrm>
            <a:off x="594360" y="4331970"/>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a:off x="960120" y="4130802"/>
            <a:ext cx="10451592"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4. Ma pean arvestama teiste inimeste õigustega.</a:t>
            </a:r>
            <a:endParaRPr b="0" i="0" sz="2200" u="none" cap="none" strike="noStrike">
              <a:solidFill>
                <a:schemeClr val="dk1"/>
              </a:solidFill>
              <a:latin typeface="Calibri"/>
              <a:ea typeface="Calibri"/>
              <a:cs typeface="Calibri"/>
              <a:sym typeface="Calibri"/>
            </a:endParaRPr>
          </a:p>
        </p:txBody>
      </p:sp>
      <p:sp>
        <p:nvSpPr>
          <p:cNvPr id="166" name="Google Shape;166;p8"/>
          <p:cNvSpPr/>
          <p:nvPr/>
        </p:nvSpPr>
        <p:spPr>
          <a:xfrm>
            <a:off x="594360" y="5093208"/>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960120" y="4892040"/>
            <a:ext cx="10451592"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5. Mul on õigus olla turvalises keskkonnas.</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2" name="Shape 172"/>
        <p:cNvGrpSpPr/>
        <p:nvPr/>
      </p:nvGrpSpPr>
      <p:grpSpPr>
        <a:xfrm>
          <a:off x="0" y="0"/>
          <a:ext cx="0" cy="0"/>
          <a:chOff x="0" y="0"/>
          <a:chExt cx="0" cy="0"/>
        </a:xfrm>
      </p:grpSpPr>
      <p:sp>
        <p:nvSpPr>
          <p:cNvPr id="173" name="Google Shape;173;p9"/>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KAKS POOLT</a:t>
            </a:r>
            <a:endParaRPr b="0" i="0" sz="1700" u="none" cap="none" strike="noStrike">
              <a:solidFill>
                <a:schemeClr val="dk1"/>
              </a:solidFill>
              <a:latin typeface="Calibri"/>
              <a:ea typeface="Calibri"/>
              <a:cs typeface="Calibri"/>
              <a:sym typeface="Calibri"/>
            </a:endParaRPr>
          </a:p>
        </p:txBody>
      </p:sp>
      <p:sp>
        <p:nvSpPr>
          <p:cNvPr id="174" name="Google Shape;174;p9"/>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Õigus + vastutus käivad koos</a:t>
            </a:r>
            <a:endParaRPr b="0" i="0" sz="4000" u="none" cap="none" strike="noStrike">
              <a:solidFill>
                <a:schemeClr val="dk1"/>
              </a:solidFill>
              <a:latin typeface="Calibri"/>
              <a:ea typeface="Calibri"/>
              <a:cs typeface="Calibri"/>
              <a:sym typeface="Calibri"/>
            </a:endParaRPr>
          </a:p>
        </p:txBody>
      </p:sp>
      <p:sp>
        <p:nvSpPr>
          <p:cNvPr id="175" name="Google Shape;175;p9"/>
          <p:cNvSpPr/>
          <p:nvPr/>
        </p:nvSpPr>
        <p:spPr>
          <a:xfrm>
            <a:off x="548640" y="2103120"/>
            <a:ext cx="2567178" cy="3429000"/>
          </a:xfrm>
          <a:prstGeom prst="roundRect">
            <a:avLst>
              <a:gd fmla="val 3562" name="adj"/>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9"/>
          <p:cNvSpPr/>
          <p:nvPr/>
        </p:nvSpPr>
        <p:spPr>
          <a:xfrm>
            <a:off x="548640" y="2240280"/>
            <a:ext cx="2567178" cy="5943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1</a:t>
            </a:r>
            <a:endParaRPr b="0" i="0" sz="3400" u="none" cap="none" strike="noStrike">
              <a:solidFill>
                <a:schemeClr val="dk1"/>
              </a:solidFill>
              <a:latin typeface="Calibri"/>
              <a:ea typeface="Calibri"/>
              <a:cs typeface="Calibri"/>
              <a:sym typeface="Calibri"/>
            </a:endParaRPr>
          </a:p>
        </p:txBody>
      </p:sp>
      <p:sp>
        <p:nvSpPr>
          <p:cNvPr id="177" name="Google Shape;177;p9"/>
          <p:cNvSpPr/>
          <p:nvPr/>
        </p:nvSpPr>
        <p:spPr>
          <a:xfrm>
            <a:off x="658368" y="2880360"/>
            <a:ext cx="2347722"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Õigus oma arvamusele</a:t>
            </a:r>
            <a:endParaRPr b="0" i="0" sz="2000" u="none" cap="none" strike="noStrike">
              <a:solidFill>
                <a:schemeClr val="dk1"/>
              </a:solidFill>
              <a:latin typeface="Calibri"/>
              <a:ea typeface="Calibri"/>
              <a:cs typeface="Calibri"/>
              <a:sym typeface="Calibri"/>
            </a:endParaRPr>
          </a:p>
        </p:txBody>
      </p:sp>
      <p:sp>
        <p:nvSpPr>
          <p:cNvPr id="178" name="Google Shape;178;p9"/>
          <p:cNvSpPr/>
          <p:nvPr/>
        </p:nvSpPr>
        <p:spPr>
          <a:xfrm>
            <a:off x="658368" y="3749040"/>
            <a:ext cx="2347722" cy="16459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AF7F5"/>
              </a:buClr>
              <a:buSzPts val="1700"/>
              <a:buFont typeface="Calibri"/>
              <a:buNone/>
            </a:pPr>
            <a:r>
              <a:rPr b="0" i="0" lang="en-US" sz="1700" u="none" cap="none" strike="noStrike">
                <a:solidFill>
                  <a:srgbClr val="EAF7F5"/>
                </a:solidFill>
                <a:latin typeface="Calibri"/>
                <a:ea typeface="Calibri"/>
                <a:cs typeface="Calibri"/>
                <a:sym typeface="Calibri"/>
              </a:rPr>
              <a:t>→ vastutus selle eest, kuidas ma seda väljendan</a:t>
            </a:r>
            <a:endParaRPr b="0" i="0" sz="1700" u="none" cap="none" strike="noStrike">
              <a:solidFill>
                <a:schemeClr val="dk1"/>
              </a:solidFill>
              <a:latin typeface="Calibri"/>
              <a:ea typeface="Calibri"/>
              <a:cs typeface="Calibri"/>
              <a:sym typeface="Calibri"/>
            </a:endParaRPr>
          </a:p>
        </p:txBody>
      </p:sp>
      <p:sp>
        <p:nvSpPr>
          <p:cNvPr id="179" name="Google Shape;179;p9"/>
          <p:cNvSpPr/>
          <p:nvPr/>
        </p:nvSpPr>
        <p:spPr>
          <a:xfrm>
            <a:off x="3115818" y="3543300"/>
            <a:ext cx="27432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377"/>
              </a:buClr>
              <a:buSzPts val="2400"/>
              <a:buFont typeface="Calibri"/>
              <a:buNone/>
            </a:pPr>
            <a:r>
              <a:rPr b="1" i="0" lang="en-US" sz="2400" u="none" cap="none" strike="noStrike">
                <a:solidFill>
                  <a:srgbClr val="5B7377"/>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p:txBody>
      </p:sp>
      <p:sp>
        <p:nvSpPr>
          <p:cNvPr id="180" name="Google Shape;180;p9"/>
          <p:cNvSpPr/>
          <p:nvPr/>
        </p:nvSpPr>
        <p:spPr>
          <a:xfrm>
            <a:off x="3390138" y="2103120"/>
            <a:ext cx="2567178" cy="3429000"/>
          </a:xfrm>
          <a:prstGeom prst="roundRect">
            <a:avLst>
              <a:gd fmla="val 3562" name="adj"/>
            </a:avLst>
          </a:prstGeom>
          <a:solidFill>
            <a:srgbClr val="00A8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9"/>
          <p:cNvSpPr/>
          <p:nvPr/>
        </p:nvSpPr>
        <p:spPr>
          <a:xfrm>
            <a:off x="3390138" y="2240280"/>
            <a:ext cx="2567178" cy="5943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2</a:t>
            </a:r>
            <a:endParaRPr b="0" i="0" sz="3400" u="none" cap="none" strike="noStrike">
              <a:solidFill>
                <a:schemeClr val="dk1"/>
              </a:solidFill>
              <a:latin typeface="Calibri"/>
              <a:ea typeface="Calibri"/>
              <a:cs typeface="Calibri"/>
              <a:sym typeface="Calibri"/>
            </a:endParaRPr>
          </a:p>
        </p:txBody>
      </p:sp>
      <p:sp>
        <p:nvSpPr>
          <p:cNvPr id="182" name="Google Shape;182;p9"/>
          <p:cNvSpPr/>
          <p:nvPr/>
        </p:nvSpPr>
        <p:spPr>
          <a:xfrm>
            <a:off x="3499866" y="2880360"/>
            <a:ext cx="2347722"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Õigus kasutada avalikku ruumi</a:t>
            </a:r>
            <a:endParaRPr b="0" i="0" sz="2000" u="none" cap="none" strike="noStrike">
              <a:solidFill>
                <a:schemeClr val="dk1"/>
              </a:solidFill>
              <a:latin typeface="Calibri"/>
              <a:ea typeface="Calibri"/>
              <a:cs typeface="Calibri"/>
              <a:sym typeface="Calibri"/>
            </a:endParaRPr>
          </a:p>
        </p:txBody>
      </p:sp>
      <p:sp>
        <p:nvSpPr>
          <p:cNvPr id="183" name="Google Shape;183;p9"/>
          <p:cNvSpPr/>
          <p:nvPr/>
        </p:nvSpPr>
        <p:spPr>
          <a:xfrm>
            <a:off x="3499866" y="3749040"/>
            <a:ext cx="2347722" cy="16459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AF7F5"/>
              </a:buClr>
              <a:buSzPts val="1700"/>
              <a:buFont typeface="Calibri"/>
              <a:buNone/>
            </a:pPr>
            <a:r>
              <a:rPr b="0" i="0" lang="en-US" sz="1700" u="none" cap="none" strike="noStrike">
                <a:solidFill>
                  <a:srgbClr val="EAF7F5"/>
                </a:solidFill>
                <a:latin typeface="Calibri"/>
                <a:ea typeface="Calibri"/>
                <a:cs typeface="Calibri"/>
                <a:sym typeface="Calibri"/>
              </a:rPr>
              <a:t>→ vastutus teiste inimestega arvestada</a:t>
            </a:r>
            <a:endParaRPr b="0" i="0" sz="1700" u="none" cap="none" strike="noStrike">
              <a:solidFill>
                <a:schemeClr val="dk1"/>
              </a:solidFill>
              <a:latin typeface="Calibri"/>
              <a:ea typeface="Calibri"/>
              <a:cs typeface="Calibri"/>
              <a:sym typeface="Calibri"/>
            </a:endParaRPr>
          </a:p>
        </p:txBody>
      </p:sp>
      <p:sp>
        <p:nvSpPr>
          <p:cNvPr id="184" name="Google Shape;184;p9"/>
          <p:cNvSpPr/>
          <p:nvPr/>
        </p:nvSpPr>
        <p:spPr>
          <a:xfrm>
            <a:off x="5957316" y="3543300"/>
            <a:ext cx="27432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377"/>
              </a:buClr>
              <a:buSzPts val="2400"/>
              <a:buFont typeface="Calibri"/>
              <a:buNone/>
            </a:pPr>
            <a:r>
              <a:rPr b="1" i="0" lang="en-US" sz="2400" u="none" cap="none" strike="noStrike">
                <a:solidFill>
                  <a:srgbClr val="5B7377"/>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p:txBody>
      </p:sp>
      <p:sp>
        <p:nvSpPr>
          <p:cNvPr id="185" name="Google Shape;185;p9"/>
          <p:cNvSpPr/>
          <p:nvPr/>
        </p:nvSpPr>
        <p:spPr>
          <a:xfrm>
            <a:off x="6231636" y="2103120"/>
            <a:ext cx="2567178" cy="3429000"/>
          </a:xfrm>
          <a:prstGeom prst="roundRect">
            <a:avLst>
              <a:gd fmla="val 3562" name="adj"/>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9"/>
          <p:cNvSpPr/>
          <p:nvPr/>
        </p:nvSpPr>
        <p:spPr>
          <a:xfrm>
            <a:off x="6231636" y="2240280"/>
            <a:ext cx="2567178" cy="5943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3</a:t>
            </a:r>
            <a:endParaRPr b="0" i="0" sz="3400" u="none" cap="none" strike="noStrike">
              <a:solidFill>
                <a:schemeClr val="dk1"/>
              </a:solidFill>
              <a:latin typeface="Calibri"/>
              <a:ea typeface="Calibri"/>
              <a:cs typeface="Calibri"/>
              <a:sym typeface="Calibri"/>
            </a:endParaRPr>
          </a:p>
        </p:txBody>
      </p:sp>
      <p:sp>
        <p:nvSpPr>
          <p:cNvPr id="187" name="Google Shape;187;p9"/>
          <p:cNvSpPr/>
          <p:nvPr/>
        </p:nvSpPr>
        <p:spPr>
          <a:xfrm>
            <a:off x="6341364" y="2880360"/>
            <a:ext cx="2347722"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Õigus osaleda</a:t>
            </a:r>
            <a:endParaRPr b="0" i="0" sz="2000" u="none" cap="none" strike="noStrike">
              <a:solidFill>
                <a:schemeClr val="dk1"/>
              </a:solidFill>
              <a:latin typeface="Calibri"/>
              <a:ea typeface="Calibri"/>
              <a:cs typeface="Calibri"/>
              <a:sym typeface="Calibri"/>
            </a:endParaRPr>
          </a:p>
        </p:txBody>
      </p:sp>
      <p:sp>
        <p:nvSpPr>
          <p:cNvPr id="188" name="Google Shape;188;p9"/>
          <p:cNvSpPr/>
          <p:nvPr/>
        </p:nvSpPr>
        <p:spPr>
          <a:xfrm>
            <a:off x="6341364" y="3749040"/>
            <a:ext cx="2347722" cy="16459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AF7F5"/>
              </a:buClr>
              <a:buSzPts val="1700"/>
              <a:buFont typeface="Calibri"/>
              <a:buNone/>
            </a:pPr>
            <a:r>
              <a:rPr b="0" i="0" lang="en-US" sz="1700" u="none" cap="none" strike="noStrike">
                <a:solidFill>
                  <a:srgbClr val="EAF7F5"/>
                </a:solidFill>
                <a:latin typeface="Calibri"/>
                <a:ea typeface="Calibri"/>
                <a:cs typeface="Calibri"/>
                <a:sym typeface="Calibri"/>
              </a:rPr>
              <a:t>→ vastutus kuulata ka teisi</a:t>
            </a:r>
            <a:endParaRPr b="0" i="0" sz="1700" u="none" cap="none" strike="noStrike">
              <a:solidFill>
                <a:schemeClr val="dk1"/>
              </a:solidFill>
              <a:latin typeface="Calibri"/>
              <a:ea typeface="Calibri"/>
              <a:cs typeface="Calibri"/>
              <a:sym typeface="Calibri"/>
            </a:endParaRPr>
          </a:p>
        </p:txBody>
      </p:sp>
      <p:sp>
        <p:nvSpPr>
          <p:cNvPr id="189" name="Google Shape;189;p9"/>
          <p:cNvSpPr/>
          <p:nvPr/>
        </p:nvSpPr>
        <p:spPr>
          <a:xfrm>
            <a:off x="8798814" y="3543300"/>
            <a:ext cx="27432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377"/>
              </a:buClr>
              <a:buSzPts val="2400"/>
              <a:buFont typeface="Calibri"/>
              <a:buNone/>
            </a:pPr>
            <a:r>
              <a:rPr b="1" i="0" lang="en-US" sz="2400" u="none" cap="none" strike="noStrike">
                <a:solidFill>
                  <a:srgbClr val="5B7377"/>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p:txBody>
      </p:sp>
      <p:sp>
        <p:nvSpPr>
          <p:cNvPr id="190" name="Google Shape;190;p9"/>
          <p:cNvSpPr/>
          <p:nvPr/>
        </p:nvSpPr>
        <p:spPr>
          <a:xfrm>
            <a:off x="9073134" y="2103120"/>
            <a:ext cx="2567178" cy="3429000"/>
          </a:xfrm>
          <a:prstGeom prst="roundRect">
            <a:avLst>
              <a:gd fmla="val 3562" name="adj"/>
            </a:avLst>
          </a:prstGeom>
          <a:solidFill>
            <a:srgbClr val="00A8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9"/>
          <p:cNvSpPr/>
          <p:nvPr/>
        </p:nvSpPr>
        <p:spPr>
          <a:xfrm>
            <a:off x="9073134" y="2240280"/>
            <a:ext cx="2567178" cy="5943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4</a:t>
            </a:r>
            <a:endParaRPr b="0" i="0" sz="3400" u="none" cap="none" strike="noStrike">
              <a:solidFill>
                <a:schemeClr val="dk1"/>
              </a:solidFill>
              <a:latin typeface="Calibri"/>
              <a:ea typeface="Calibri"/>
              <a:cs typeface="Calibri"/>
              <a:sym typeface="Calibri"/>
            </a:endParaRPr>
          </a:p>
        </p:txBody>
      </p:sp>
      <p:sp>
        <p:nvSpPr>
          <p:cNvPr id="192" name="Google Shape;192;p9"/>
          <p:cNvSpPr/>
          <p:nvPr/>
        </p:nvSpPr>
        <p:spPr>
          <a:xfrm>
            <a:off x="9182862" y="2880360"/>
            <a:ext cx="2347722"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Õigus saada infot</a:t>
            </a:r>
            <a:endParaRPr b="0" i="0" sz="2000" u="none" cap="none" strike="noStrike">
              <a:solidFill>
                <a:schemeClr val="dk1"/>
              </a:solidFill>
              <a:latin typeface="Calibri"/>
              <a:ea typeface="Calibri"/>
              <a:cs typeface="Calibri"/>
              <a:sym typeface="Calibri"/>
            </a:endParaRPr>
          </a:p>
        </p:txBody>
      </p:sp>
      <p:sp>
        <p:nvSpPr>
          <p:cNvPr id="193" name="Google Shape;193;p9"/>
          <p:cNvSpPr/>
          <p:nvPr/>
        </p:nvSpPr>
        <p:spPr>
          <a:xfrm>
            <a:off x="9182862" y="3749040"/>
            <a:ext cx="2347722" cy="16459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AF7F5"/>
              </a:buClr>
              <a:buSzPts val="1700"/>
              <a:buFont typeface="Calibri"/>
              <a:buNone/>
            </a:pPr>
            <a:r>
              <a:rPr b="0" i="0" lang="en-US" sz="1700" u="none" cap="none" strike="noStrike">
                <a:solidFill>
                  <a:srgbClr val="EAF7F5"/>
                </a:solidFill>
                <a:latin typeface="Calibri"/>
                <a:ea typeface="Calibri"/>
                <a:cs typeface="Calibri"/>
                <a:sym typeface="Calibri"/>
              </a:rPr>
              <a:t>→ vastutus kontrollida, mida ma edasi jagan</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8" name="Shape 198"/>
        <p:cNvGrpSpPr/>
        <p:nvPr/>
      </p:nvGrpSpPr>
      <p:grpSpPr>
        <a:xfrm>
          <a:off x="0" y="0"/>
          <a:ext cx="0" cy="0"/>
          <a:chOff x="0" y="0"/>
          <a:chExt cx="0" cy="0"/>
        </a:xfrm>
      </p:grpSpPr>
      <p:sp>
        <p:nvSpPr>
          <p:cNvPr id="199" name="Google Shape;199;p10"/>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MÕISTE</a:t>
            </a:r>
            <a:endParaRPr b="0" i="0" sz="1700" u="none" cap="none" strike="noStrike">
              <a:solidFill>
                <a:schemeClr val="dk1"/>
              </a:solidFill>
              <a:latin typeface="Calibri"/>
              <a:ea typeface="Calibri"/>
              <a:cs typeface="Calibri"/>
              <a:sym typeface="Calibri"/>
            </a:endParaRPr>
          </a:p>
        </p:txBody>
      </p:sp>
      <p:sp>
        <p:nvSpPr>
          <p:cNvPr id="200" name="Google Shape;200;p10"/>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Mis on võrdne kohtlemine?</a:t>
            </a:r>
            <a:endParaRPr b="0" i="0" sz="4000" u="none" cap="none" strike="noStrike">
              <a:solidFill>
                <a:schemeClr val="dk1"/>
              </a:solidFill>
              <a:latin typeface="Calibri"/>
              <a:ea typeface="Calibri"/>
              <a:cs typeface="Calibri"/>
              <a:sym typeface="Calibri"/>
            </a:endParaRPr>
          </a:p>
        </p:txBody>
      </p:sp>
      <p:sp>
        <p:nvSpPr>
          <p:cNvPr id="201" name="Google Shape;201;p10"/>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0"/>
          <p:cNvSpPr/>
          <p:nvPr/>
        </p:nvSpPr>
        <p:spPr>
          <a:xfrm>
            <a:off x="960120" y="1847088"/>
            <a:ext cx="6309360" cy="8458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Võrdne kohtlemine tähendab, et inimesi ei kohelda põhjendamatult erinevalt.</a:t>
            </a:r>
            <a:endParaRPr b="0" i="0" sz="2200" u="none" cap="none" strike="noStrike">
              <a:solidFill>
                <a:schemeClr val="dk1"/>
              </a:solidFill>
              <a:latin typeface="Calibri"/>
              <a:ea typeface="Calibri"/>
              <a:cs typeface="Calibri"/>
              <a:sym typeface="Calibri"/>
            </a:endParaRPr>
          </a:p>
        </p:txBody>
      </p:sp>
      <p:sp>
        <p:nvSpPr>
          <p:cNvPr id="203" name="Google Shape;203;p10"/>
          <p:cNvSpPr/>
          <p:nvPr/>
        </p:nvSpPr>
        <p:spPr>
          <a:xfrm>
            <a:off x="7406640" y="1874520"/>
            <a:ext cx="4206240" cy="3063240"/>
          </a:xfrm>
          <a:prstGeom prst="roundRect">
            <a:avLst>
              <a:gd fmla="val 3582" name="adj"/>
            </a:avLst>
          </a:prstGeom>
          <a:solidFill>
            <a:srgbClr val="F4FAF9"/>
          </a:solidFill>
          <a:ln cap="flat" cmpd="sng" w="12700">
            <a:solidFill>
              <a:srgbClr val="00A8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0"/>
          <p:cNvSpPr/>
          <p:nvPr/>
        </p:nvSpPr>
        <p:spPr>
          <a:xfrm>
            <a:off x="7589520" y="2103120"/>
            <a:ext cx="374904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8090"/>
              </a:buClr>
              <a:buSzPts val="1900"/>
              <a:buFont typeface="Calibri"/>
              <a:buNone/>
            </a:pPr>
            <a:r>
              <a:rPr b="1" i="0" lang="en-US" sz="1900" u="none" cap="none" strike="noStrike">
                <a:solidFill>
                  <a:srgbClr val="028090"/>
                </a:solidFill>
                <a:latin typeface="Calibri"/>
                <a:ea typeface="Calibri"/>
                <a:cs typeface="Calibri"/>
                <a:sym typeface="Calibri"/>
              </a:rPr>
              <a:t>OLULINE KÜSIMUS</a:t>
            </a:r>
            <a:endParaRPr b="0" i="0" sz="1900" u="none" cap="none" strike="noStrike">
              <a:solidFill>
                <a:schemeClr val="dk1"/>
              </a:solidFill>
              <a:latin typeface="Calibri"/>
              <a:ea typeface="Calibri"/>
              <a:cs typeface="Calibri"/>
              <a:sym typeface="Calibri"/>
            </a:endParaRPr>
          </a:p>
        </p:txBody>
      </p:sp>
      <p:sp>
        <p:nvSpPr>
          <p:cNvPr id="205" name="Google Shape;205;p10"/>
          <p:cNvSpPr/>
          <p:nvPr/>
        </p:nvSpPr>
        <p:spPr>
          <a:xfrm>
            <a:off x="7589520" y="2560320"/>
            <a:ext cx="3749040" cy="2331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100"/>
              <a:buFont typeface="Calibri"/>
              <a:buNone/>
            </a:pPr>
            <a:r>
              <a:rPr b="0" i="0" lang="en-US" sz="2100" u="none" cap="none" strike="noStrike">
                <a:solidFill>
                  <a:srgbClr val="16292C"/>
                </a:solidFill>
                <a:latin typeface="Calibri"/>
                <a:ea typeface="Calibri"/>
                <a:cs typeface="Calibri"/>
                <a:sym typeface="Calibri"/>
              </a:rPr>
              <a:t>Mitte ainult „Kas kõiki koheldi ühtemoodi?“, vaid ka „Kas inimesi koheldi õiglaselt ja kas erinev kohtlemine oli põhjendatud?“</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0" name="Shape 210"/>
        <p:cNvGrpSpPr/>
        <p:nvPr/>
      </p:nvGrpSpPr>
      <p:grpSpPr>
        <a:xfrm>
          <a:off x="0" y="0"/>
          <a:ext cx="0" cy="0"/>
          <a:chOff x="0" y="0"/>
          <a:chExt cx="0" cy="0"/>
        </a:xfrm>
      </p:grpSpPr>
      <p:sp>
        <p:nvSpPr>
          <p:cNvPr id="211" name="Google Shape;211;p11"/>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MÕISTED LAHTI</a:t>
            </a:r>
            <a:endParaRPr b="0" i="0" sz="1700" u="none" cap="none" strike="noStrike">
              <a:solidFill>
                <a:schemeClr val="dk1"/>
              </a:solidFill>
              <a:latin typeface="Calibri"/>
              <a:ea typeface="Calibri"/>
              <a:cs typeface="Calibri"/>
              <a:sym typeface="Calibri"/>
            </a:endParaRPr>
          </a:p>
        </p:txBody>
      </p:sp>
      <p:sp>
        <p:nvSpPr>
          <p:cNvPr id="212" name="Google Shape;212;p11"/>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Sarnased, aga erinevad mõisted</a:t>
            </a:r>
            <a:endParaRPr b="0" i="0" sz="4000" u="none" cap="none" strike="noStrike">
              <a:solidFill>
                <a:schemeClr val="dk1"/>
              </a:solidFill>
              <a:latin typeface="Calibri"/>
              <a:ea typeface="Calibri"/>
              <a:cs typeface="Calibri"/>
              <a:sym typeface="Calibri"/>
            </a:endParaRPr>
          </a:p>
        </p:txBody>
      </p:sp>
      <p:sp>
        <p:nvSpPr>
          <p:cNvPr id="213" name="Google Shape;213;p11"/>
          <p:cNvSpPr/>
          <p:nvPr/>
        </p:nvSpPr>
        <p:spPr>
          <a:xfrm>
            <a:off x="548640" y="1965960"/>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
          <p:cNvSpPr/>
          <p:nvPr/>
        </p:nvSpPr>
        <p:spPr>
          <a:xfrm>
            <a:off x="777240"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p:nvPr/>
        </p:nvSpPr>
        <p:spPr>
          <a:xfrm>
            <a:off x="777240"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1</a:t>
            </a:r>
            <a:endParaRPr b="0" i="0" sz="1900" u="none" cap="none" strike="noStrike">
              <a:solidFill>
                <a:schemeClr val="dk1"/>
              </a:solidFill>
              <a:latin typeface="Calibri"/>
              <a:ea typeface="Calibri"/>
              <a:cs typeface="Calibri"/>
              <a:sym typeface="Calibri"/>
            </a:endParaRPr>
          </a:p>
        </p:txBody>
      </p:sp>
      <p:sp>
        <p:nvSpPr>
          <p:cNvPr id="216" name="Google Shape;216;p11"/>
          <p:cNvSpPr/>
          <p:nvPr/>
        </p:nvSpPr>
        <p:spPr>
          <a:xfrm>
            <a:off x="1325880" y="2039112"/>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Eelarvamus</a:t>
            </a:r>
            <a:endParaRPr b="0" i="0" sz="2000" u="none" cap="none" strike="noStrike">
              <a:solidFill>
                <a:schemeClr val="dk1"/>
              </a:solidFill>
              <a:latin typeface="Calibri"/>
              <a:ea typeface="Calibri"/>
              <a:cs typeface="Calibri"/>
              <a:sym typeface="Calibri"/>
            </a:endParaRPr>
          </a:p>
        </p:txBody>
      </p:sp>
      <p:sp>
        <p:nvSpPr>
          <p:cNvPr id="217" name="Google Shape;217;p11"/>
          <p:cNvSpPr/>
          <p:nvPr/>
        </p:nvSpPr>
        <p:spPr>
          <a:xfrm>
            <a:off x="777240" y="2624328"/>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Arvamus või hinnang inimese/grupi kohta, mis on kujunenud enne konkreetse inimesega tutvumist.</a:t>
            </a:r>
            <a:endParaRPr b="0" i="0" sz="1800" u="none" cap="none" strike="noStrike">
              <a:solidFill>
                <a:schemeClr val="dk1"/>
              </a:solidFill>
              <a:latin typeface="Calibri"/>
              <a:ea typeface="Calibri"/>
              <a:cs typeface="Calibri"/>
              <a:sym typeface="Calibri"/>
            </a:endParaRPr>
          </a:p>
        </p:txBody>
      </p:sp>
      <p:sp>
        <p:nvSpPr>
          <p:cNvPr id="218" name="Google Shape;218;p11"/>
          <p:cNvSpPr/>
          <p:nvPr/>
        </p:nvSpPr>
        <p:spPr>
          <a:xfrm>
            <a:off x="4352544" y="1965960"/>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1"/>
          <p:cNvSpPr/>
          <p:nvPr/>
        </p:nvSpPr>
        <p:spPr>
          <a:xfrm>
            <a:off x="4581144"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a:off x="4581144"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2</a:t>
            </a:r>
            <a:endParaRPr b="0" i="0" sz="1900" u="none" cap="none" strike="noStrike">
              <a:solidFill>
                <a:schemeClr val="dk1"/>
              </a:solidFill>
              <a:latin typeface="Calibri"/>
              <a:ea typeface="Calibri"/>
              <a:cs typeface="Calibri"/>
              <a:sym typeface="Calibri"/>
            </a:endParaRPr>
          </a:p>
        </p:txBody>
      </p:sp>
      <p:sp>
        <p:nvSpPr>
          <p:cNvPr id="221" name="Google Shape;221;p11"/>
          <p:cNvSpPr/>
          <p:nvPr/>
        </p:nvSpPr>
        <p:spPr>
          <a:xfrm>
            <a:off x="5129784" y="2039112"/>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Ebavõrdne kohtlemine</a:t>
            </a:r>
            <a:endParaRPr b="0" i="0" sz="2000" u="none" cap="none" strike="noStrike">
              <a:solidFill>
                <a:schemeClr val="dk1"/>
              </a:solidFill>
              <a:latin typeface="Calibri"/>
              <a:ea typeface="Calibri"/>
              <a:cs typeface="Calibri"/>
              <a:sym typeface="Calibri"/>
            </a:endParaRPr>
          </a:p>
        </p:txBody>
      </p:sp>
      <p:sp>
        <p:nvSpPr>
          <p:cNvPr id="222" name="Google Shape;222;p11"/>
          <p:cNvSpPr/>
          <p:nvPr/>
        </p:nvSpPr>
        <p:spPr>
          <a:xfrm>
            <a:off x="4581144" y="2624328"/>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t/>
            </a:r>
            <a:endParaRPr sz="1800">
              <a:solidFill>
                <a:srgbClr val="5B7377"/>
              </a:solidFill>
              <a:latin typeface="Calibri"/>
              <a:ea typeface="Calibri"/>
              <a:cs typeface="Calibri"/>
              <a:sym typeface="Calibri"/>
            </a:endParaRPr>
          </a:p>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Inimesi koheldakse mingis olukorras erinevalt.</a:t>
            </a:r>
            <a:endParaRPr b="0" i="0" sz="1800" u="none" cap="none" strike="noStrike">
              <a:solidFill>
                <a:schemeClr val="dk1"/>
              </a:solidFill>
              <a:latin typeface="Calibri"/>
              <a:ea typeface="Calibri"/>
              <a:cs typeface="Calibri"/>
              <a:sym typeface="Calibri"/>
            </a:endParaRPr>
          </a:p>
        </p:txBody>
      </p:sp>
      <p:sp>
        <p:nvSpPr>
          <p:cNvPr id="223" name="Google Shape;223;p11"/>
          <p:cNvSpPr/>
          <p:nvPr/>
        </p:nvSpPr>
        <p:spPr>
          <a:xfrm>
            <a:off x="8156448" y="1965960"/>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1"/>
          <p:cNvSpPr/>
          <p:nvPr/>
        </p:nvSpPr>
        <p:spPr>
          <a:xfrm>
            <a:off x="8385048"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a:off x="8385048"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3</a:t>
            </a:r>
            <a:endParaRPr b="0" i="0" sz="1900" u="none" cap="none" strike="noStrike">
              <a:solidFill>
                <a:schemeClr val="dk1"/>
              </a:solidFill>
              <a:latin typeface="Calibri"/>
              <a:ea typeface="Calibri"/>
              <a:cs typeface="Calibri"/>
              <a:sym typeface="Calibri"/>
            </a:endParaRPr>
          </a:p>
        </p:txBody>
      </p:sp>
      <p:sp>
        <p:nvSpPr>
          <p:cNvPr id="226" name="Google Shape;226;p11"/>
          <p:cNvSpPr/>
          <p:nvPr/>
        </p:nvSpPr>
        <p:spPr>
          <a:xfrm>
            <a:off x="8933688" y="2039112"/>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Diskrimineerimine</a:t>
            </a:r>
            <a:endParaRPr b="0" i="0" sz="2000" u="none" cap="none" strike="noStrike">
              <a:solidFill>
                <a:schemeClr val="dk1"/>
              </a:solidFill>
              <a:latin typeface="Calibri"/>
              <a:ea typeface="Calibri"/>
              <a:cs typeface="Calibri"/>
              <a:sym typeface="Calibri"/>
            </a:endParaRPr>
          </a:p>
        </p:txBody>
      </p:sp>
      <p:sp>
        <p:nvSpPr>
          <p:cNvPr id="227" name="Google Shape;227;p11"/>
          <p:cNvSpPr/>
          <p:nvPr/>
        </p:nvSpPr>
        <p:spPr>
          <a:xfrm>
            <a:off x="8385050" y="2624325"/>
            <a:ext cx="3188700" cy="1261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Inimest koheldakse õigusvastaselt/põhjendamatult halvemini mõne kaitstava tunnuse tõttu.</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2" name="Shape 232"/>
        <p:cNvGrpSpPr/>
        <p:nvPr/>
      </p:nvGrpSpPr>
      <p:grpSpPr>
        <a:xfrm>
          <a:off x="0" y="0"/>
          <a:ext cx="0" cy="0"/>
          <a:chOff x="0" y="0"/>
          <a:chExt cx="0" cy="0"/>
        </a:xfrm>
      </p:grpSpPr>
      <p:sp>
        <p:nvSpPr>
          <p:cNvPr id="233" name="Google Shape;233;p12"/>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KUMB ON PROBLEEM?</a:t>
            </a:r>
            <a:endParaRPr b="0" i="0" sz="1700" u="none" cap="none" strike="noStrike">
              <a:solidFill>
                <a:schemeClr val="dk1"/>
              </a:solidFill>
              <a:latin typeface="Calibri"/>
              <a:ea typeface="Calibri"/>
              <a:cs typeface="Calibri"/>
              <a:sym typeface="Calibri"/>
            </a:endParaRPr>
          </a:p>
        </p:txBody>
      </p:sp>
      <p:sp>
        <p:nvSpPr>
          <p:cNvPr id="234" name="Google Shape;234;p12"/>
          <p:cNvSpPr/>
          <p:nvPr/>
        </p:nvSpPr>
        <p:spPr>
          <a:xfrm>
            <a:off x="548640" y="896112"/>
            <a:ext cx="11091672"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Neli olukorda: mis siin toimub?</a:t>
            </a:r>
            <a:endParaRPr b="0" i="0" sz="4000" u="none" cap="none" strike="noStrike">
              <a:solidFill>
                <a:schemeClr val="dk1"/>
              </a:solidFill>
              <a:latin typeface="Calibri"/>
              <a:ea typeface="Calibri"/>
              <a:cs typeface="Calibri"/>
              <a:sym typeface="Calibri"/>
            </a:endParaRPr>
          </a:p>
        </p:txBody>
      </p:sp>
      <p:sp>
        <p:nvSpPr>
          <p:cNvPr id="235" name="Google Shape;235;p12"/>
          <p:cNvSpPr/>
          <p:nvPr/>
        </p:nvSpPr>
        <p:spPr>
          <a:xfrm>
            <a:off x="548640" y="1828800"/>
            <a:ext cx="5408676" cy="1691640"/>
          </a:xfrm>
          <a:prstGeom prst="roundRect">
            <a:avLst>
              <a:gd fmla="val 5405" name="adj"/>
            </a:avLst>
          </a:prstGeom>
          <a:solidFill>
            <a:srgbClr val="F4FAF9"/>
          </a:solidFill>
          <a:ln cap="flat" cmpd="sng" w="12700">
            <a:solidFill>
              <a:srgbClr val="D8E8E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2"/>
          <p:cNvSpPr/>
          <p:nvPr/>
        </p:nvSpPr>
        <p:spPr>
          <a:xfrm>
            <a:off x="731520" y="2011680"/>
            <a:ext cx="457200" cy="457200"/>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2"/>
          <p:cNvSpPr/>
          <p:nvPr/>
        </p:nvSpPr>
        <p:spPr>
          <a:xfrm>
            <a:off x="731520" y="2011680"/>
            <a:ext cx="530352" cy="53035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42C31"/>
              </a:buClr>
              <a:buSzPts val="2300"/>
              <a:buFont typeface="Cambria"/>
              <a:buNone/>
            </a:pPr>
            <a:r>
              <a:rPr b="1" i="0" lang="en-US" sz="2300" u="none" cap="none" strike="noStrike">
                <a:solidFill>
                  <a:srgbClr val="042C31"/>
                </a:solidFill>
                <a:latin typeface="Cambria"/>
                <a:ea typeface="Cambria"/>
                <a:cs typeface="Cambria"/>
                <a:sym typeface="Cambria"/>
              </a:rPr>
              <a:t>A</a:t>
            </a:r>
            <a:endParaRPr b="0" i="0" sz="2300" u="none" cap="none" strike="noStrike">
              <a:solidFill>
                <a:schemeClr val="dk1"/>
              </a:solidFill>
              <a:latin typeface="Calibri"/>
              <a:ea typeface="Calibri"/>
              <a:cs typeface="Calibri"/>
              <a:sym typeface="Calibri"/>
            </a:endParaRPr>
          </a:p>
        </p:txBody>
      </p:sp>
      <p:sp>
        <p:nvSpPr>
          <p:cNvPr id="238" name="Google Shape;238;p12"/>
          <p:cNvSpPr/>
          <p:nvPr/>
        </p:nvSpPr>
        <p:spPr>
          <a:xfrm>
            <a:off x="1417320" y="1920240"/>
            <a:ext cx="4311396" cy="1508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1900"/>
              <a:buFont typeface="Calibri"/>
              <a:buNone/>
            </a:pPr>
            <a:r>
              <a:rPr b="0" i="0" lang="en-US" sz="1900" u="none" cap="none" strike="noStrike">
                <a:solidFill>
                  <a:srgbClr val="16292C"/>
                </a:solidFill>
                <a:latin typeface="Calibri"/>
                <a:ea typeface="Calibri"/>
                <a:cs typeface="Calibri"/>
                <a:sym typeface="Calibri"/>
              </a:rPr>
              <a:t>Õpetaja annab kõigile õpilastele sama ülesande.</a:t>
            </a:r>
            <a:endParaRPr b="0" i="0" sz="1900" u="none" cap="none" strike="noStrike">
              <a:solidFill>
                <a:schemeClr val="dk1"/>
              </a:solidFill>
              <a:latin typeface="Calibri"/>
              <a:ea typeface="Calibri"/>
              <a:cs typeface="Calibri"/>
              <a:sym typeface="Calibri"/>
            </a:endParaRPr>
          </a:p>
        </p:txBody>
      </p:sp>
      <p:sp>
        <p:nvSpPr>
          <p:cNvPr id="239" name="Google Shape;239;p12"/>
          <p:cNvSpPr/>
          <p:nvPr/>
        </p:nvSpPr>
        <p:spPr>
          <a:xfrm>
            <a:off x="6231636" y="1828800"/>
            <a:ext cx="5408676" cy="1691640"/>
          </a:xfrm>
          <a:prstGeom prst="roundRect">
            <a:avLst>
              <a:gd fmla="val 5405" name="adj"/>
            </a:avLst>
          </a:prstGeom>
          <a:solidFill>
            <a:srgbClr val="F4FAF9"/>
          </a:solidFill>
          <a:ln cap="flat" cmpd="sng" w="12700">
            <a:solidFill>
              <a:srgbClr val="D8E8E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2"/>
          <p:cNvSpPr/>
          <p:nvPr/>
        </p:nvSpPr>
        <p:spPr>
          <a:xfrm>
            <a:off x="6414516" y="2011680"/>
            <a:ext cx="457200" cy="457200"/>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2"/>
          <p:cNvSpPr/>
          <p:nvPr/>
        </p:nvSpPr>
        <p:spPr>
          <a:xfrm>
            <a:off x="6414516" y="2011680"/>
            <a:ext cx="530352" cy="53035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42C31"/>
              </a:buClr>
              <a:buSzPts val="2300"/>
              <a:buFont typeface="Cambria"/>
              <a:buNone/>
            </a:pPr>
            <a:r>
              <a:rPr b="1" i="0" lang="en-US" sz="2300" u="none" cap="none" strike="noStrike">
                <a:solidFill>
                  <a:srgbClr val="042C31"/>
                </a:solidFill>
                <a:latin typeface="Cambria"/>
                <a:ea typeface="Cambria"/>
                <a:cs typeface="Cambria"/>
                <a:sym typeface="Cambria"/>
              </a:rPr>
              <a:t>B</a:t>
            </a:r>
            <a:endParaRPr b="0" i="0" sz="2300" u="none" cap="none" strike="noStrike">
              <a:solidFill>
                <a:schemeClr val="dk1"/>
              </a:solidFill>
              <a:latin typeface="Calibri"/>
              <a:ea typeface="Calibri"/>
              <a:cs typeface="Calibri"/>
              <a:sym typeface="Calibri"/>
            </a:endParaRPr>
          </a:p>
        </p:txBody>
      </p:sp>
      <p:sp>
        <p:nvSpPr>
          <p:cNvPr id="242" name="Google Shape;242;p12"/>
          <p:cNvSpPr/>
          <p:nvPr/>
        </p:nvSpPr>
        <p:spPr>
          <a:xfrm>
            <a:off x="7100316" y="1920240"/>
            <a:ext cx="4311396" cy="1508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1900"/>
              <a:buFont typeface="Calibri"/>
              <a:buNone/>
            </a:pPr>
            <a:r>
              <a:rPr b="0" i="0" lang="en-US" sz="1900" u="none" cap="none" strike="noStrike">
                <a:solidFill>
                  <a:srgbClr val="16292C"/>
                </a:solidFill>
                <a:latin typeface="Calibri"/>
                <a:ea typeface="Calibri"/>
                <a:cs typeface="Calibri"/>
                <a:sym typeface="Calibri"/>
              </a:rPr>
              <a:t>Õpilast ei lubata kooli üritusel esinema, sest ta räägib eesti keelt aktsendiga.</a:t>
            </a:r>
            <a:endParaRPr b="0" i="0" sz="1900" u="none" cap="none" strike="noStrike">
              <a:solidFill>
                <a:schemeClr val="dk1"/>
              </a:solidFill>
              <a:latin typeface="Calibri"/>
              <a:ea typeface="Calibri"/>
              <a:cs typeface="Calibri"/>
              <a:sym typeface="Calibri"/>
            </a:endParaRPr>
          </a:p>
        </p:txBody>
      </p:sp>
      <p:sp>
        <p:nvSpPr>
          <p:cNvPr id="243" name="Google Shape;243;p12"/>
          <p:cNvSpPr/>
          <p:nvPr/>
        </p:nvSpPr>
        <p:spPr>
          <a:xfrm>
            <a:off x="548640" y="3794760"/>
            <a:ext cx="5408676" cy="1691640"/>
          </a:xfrm>
          <a:prstGeom prst="roundRect">
            <a:avLst>
              <a:gd fmla="val 5405" name="adj"/>
            </a:avLst>
          </a:prstGeom>
          <a:solidFill>
            <a:srgbClr val="F4FAF9"/>
          </a:solidFill>
          <a:ln cap="flat" cmpd="sng" w="12700">
            <a:solidFill>
              <a:srgbClr val="D8E8E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2"/>
          <p:cNvSpPr/>
          <p:nvPr/>
        </p:nvSpPr>
        <p:spPr>
          <a:xfrm>
            <a:off x="731520" y="3977640"/>
            <a:ext cx="457200" cy="457200"/>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2"/>
          <p:cNvSpPr/>
          <p:nvPr/>
        </p:nvSpPr>
        <p:spPr>
          <a:xfrm>
            <a:off x="731520" y="3977640"/>
            <a:ext cx="530352" cy="53035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42C31"/>
              </a:buClr>
              <a:buSzPts val="2300"/>
              <a:buFont typeface="Cambria"/>
              <a:buNone/>
            </a:pPr>
            <a:r>
              <a:rPr b="1" i="0" lang="en-US" sz="2300" u="none" cap="none" strike="noStrike">
                <a:solidFill>
                  <a:srgbClr val="042C31"/>
                </a:solidFill>
                <a:latin typeface="Cambria"/>
                <a:ea typeface="Cambria"/>
                <a:cs typeface="Cambria"/>
                <a:sym typeface="Cambria"/>
              </a:rPr>
              <a:t>C</a:t>
            </a:r>
            <a:endParaRPr b="0" i="0" sz="2300" u="none" cap="none" strike="noStrike">
              <a:solidFill>
                <a:schemeClr val="dk1"/>
              </a:solidFill>
              <a:latin typeface="Calibri"/>
              <a:ea typeface="Calibri"/>
              <a:cs typeface="Calibri"/>
              <a:sym typeface="Calibri"/>
            </a:endParaRPr>
          </a:p>
        </p:txBody>
      </p:sp>
      <p:sp>
        <p:nvSpPr>
          <p:cNvPr id="246" name="Google Shape;246;p12"/>
          <p:cNvSpPr/>
          <p:nvPr/>
        </p:nvSpPr>
        <p:spPr>
          <a:xfrm>
            <a:off x="1417320" y="3886200"/>
            <a:ext cx="4311396" cy="1508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1900"/>
              <a:buFont typeface="Calibri"/>
              <a:buNone/>
            </a:pPr>
            <a:r>
              <a:rPr b="0" i="0" lang="en-US" sz="1900" u="none" cap="none" strike="noStrike">
                <a:solidFill>
                  <a:srgbClr val="16292C"/>
                </a:solidFill>
                <a:latin typeface="Calibri"/>
                <a:ea typeface="Calibri"/>
                <a:cs typeface="Calibri"/>
                <a:sym typeface="Calibri"/>
              </a:rPr>
              <a:t>Tööandja otsustab, et teatud rahvusest inimesi tööle ei võeta.</a:t>
            </a:r>
            <a:endParaRPr b="0" i="0" sz="1900" u="none" cap="none" strike="noStrike">
              <a:solidFill>
                <a:schemeClr val="dk1"/>
              </a:solidFill>
              <a:latin typeface="Calibri"/>
              <a:ea typeface="Calibri"/>
              <a:cs typeface="Calibri"/>
              <a:sym typeface="Calibri"/>
            </a:endParaRPr>
          </a:p>
        </p:txBody>
      </p:sp>
      <p:sp>
        <p:nvSpPr>
          <p:cNvPr id="247" name="Google Shape;247;p12"/>
          <p:cNvSpPr/>
          <p:nvPr/>
        </p:nvSpPr>
        <p:spPr>
          <a:xfrm>
            <a:off x="6231636" y="3794760"/>
            <a:ext cx="5408676" cy="1691640"/>
          </a:xfrm>
          <a:prstGeom prst="roundRect">
            <a:avLst>
              <a:gd fmla="val 5405" name="adj"/>
            </a:avLst>
          </a:prstGeom>
          <a:solidFill>
            <a:srgbClr val="F4FAF9"/>
          </a:solidFill>
          <a:ln cap="flat" cmpd="sng" w="12700">
            <a:solidFill>
              <a:srgbClr val="D8E8E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2"/>
          <p:cNvSpPr/>
          <p:nvPr/>
        </p:nvSpPr>
        <p:spPr>
          <a:xfrm>
            <a:off x="6414516" y="3977640"/>
            <a:ext cx="457200" cy="457200"/>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2"/>
          <p:cNvSpPr/>
          <p:nvPr/>
        </p:nvSpPr>
        <p:spPr>
          <a:xfrm>
            <a:off x="6414516" y="3977640"/>
            <a:ext cx="530352" cy="53035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42C31"/>
              </a:buClr>
              <a:buSzPts val="2300"/>
              <a:buFont typeface="Cambria"/>
              <a:buNone/>
            </a:pPr>
            <a:r>
              <a:rPr b="1" i="0" lang="en-US" sz="2300" u="none" cap="none" strike="noStrike">
                <a:solidFill>
                  <a:srgbClr val="042C31"/>
                </a:solidFill>
                <a:latin typeface="Cambria"/>
                <a:ea typeface="Cambria"/>
                <a:cs typeface="Cambria"/>
                <a:sym typeface="Cambria"/>
              </a:rPr>
              <a:t>D</a:t>
            </a:r>
            <a:endParaRPr b="0" i="0" sz="2300" u="none" cap="none" strike="noStrike">
              <a:solidFill>
                <a:schemeClr val="dk1"/>
              </a:solidFill>
              <a:latin typeface="Calibri"/>
              <a:ea typeface="Calibri"/>
              <a:cs typeface="Calibri"/>
              <a:sym typeface="Calibri"/>
            </a:endParaRPr>
          </a:p>
        </p:txBody>
      </p:sp>
      <p:sp>
        <p:nvSpPr>
          <p:cNvPr id="250" name="Google Shape;250;p12"/>
          <p:cNvSpPr/>
          <p:nvPr/>
        </p:nvSpPr>
        <p:spPr>
          <a:xfrm>
            <a:off x="7100316" y="3886200"/>
            <a:ext cx="4311396" cy="1508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1900"/>
              <a:buFont typeface="Calibri"/>
              <a:buNone/>
            </a:pPr>
            <a:r>
              <a:rPr b="0" i="0" lang="en-US" sz="1900" u="none" cap="none" strike="noStrike">
                <a:solidFill>
                  <a:srgbClr val="16292C"/>
                </a:solidFill>
                <a:latin typeface="Calibri"/>
                <a:ea typeface="Calibri"/>
                <a:cs typeface="Calibri"/>
                <a:sym typeface="Calibri"/>
              </a:rPr>
              <a:t>Õpilasele tehakse põhjendatud erand, sest tema olukord seda nõuab.</a:t>
            </a:r>
            <a:endParaRPr b="0" i="0" sz="1900" u="none" cap="none" strike="noStrike">
              <a:solidFill>
                <a:schemeClr val="dk1"/>
              </a:solidFill>
              <a:latin typeface="Calibri"/>
              <a:ea typeface="Calibri"/>
              <a:cs typeface="Calibri"/>
              <a:sym typeface="Calibri"/>
            </a:endParaRPr>
          </a:p>
        </p:txBody>
      </p:sp>
      <p:sp>
        <p:nvSpPr>
          <p:cNvPr id="251" name="Google Shape;251;p12"/>
          <p:cNvSpPr/>
          <p:nvPr/>
        </p:nvSpPr>
        <p:spPr>
          <a:xfrm>
            <a:off x="548640" y="5623560"/>
            <a:ext cx="11091672" cy="8229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7377"/>
              </a:buClr>
              <a:buSzPts val="1950"/>
              <a:buFont typeface="Calibri"/>
              <a:buNone/>
            </a:pPr>
            <a:r>
              <a:rPr b="0" i="1" lang="en-US" sz="1950" u="none" cap="none" strike="noStrike">
                <a:solidFill>
                  <a:srgbClr val="5B7377"/>
                </a:solidFill>
                <a:latin typeface="Calibri"/>
                <a:ea typeface="Calibri"/>
                <a:cs typeface="Calibri"/>
                <a:sym typeface="Calibri"/>
              </a:rPr>
              <a:t>Arutelu: mis on õiglane? Mis võiks olla probleem?</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6" name="Shape 256"/>
        <p:cNvGrpSpPr/>
        <p:nvPr/>
      </p:nvGrpSpPr>
      <p:grpSpPr>
        <a:xfrm>
          <a:off x="0" y="0"/>
          <a:ext cx="0" cy="0"/>
          <a:chOff x="0" y="0"/>
          <a:chExt cx="0" cy="0"/>
        </a:xfrm>
      </p:grpSpPr>
      <p:sp>
        <p:nvSpPr>
          <p:cNvPr id="257" name="Google Shape;257;p13"/>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PIIRID</a:t>
            </a:r>
            <a:endParaRPr b="0" i="0" sz="1700" u="none" cap="none" strike="noStrike">
              <a:solidFill>
                <a:schemeClr val="dk1"/>
              </a:solidFill>
              <a:latin typeface="Calibri"/>
              <a:ea typeface="Calibri"/>
              <a:cs typeface="Calibri"/>
              <a:sym typeface="Calibri"/>
            </a:endParaRPr>
          </a:p>
        </p:txBody>
      </p:sp>
      <p:sp>
        <p:nvSpPr>
          <p:cNvPr id="258" name="Google Shape;258;p13"/>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Sõnavabadus</a:t>
            </a:r>
            <a:endParaRPr b="0" i="0" sz="4000" u="none" cap="none" strike="noStrike">
              <a:solidFill>
                <a:schemeClr val="dk1"/>
              </a:solidFill>
              <a:latin typeface="Calibri"/>
              <a:ea typeface="Calibri"/>
              <a:cs typeface="Calibri"/>
              <a:sym typeface="Calibri"/>
            </a:endParaRPr>
          </a:p>
        </p:txBody>
      </p:sp>
      <p:sp>
        <p:nvSpPr>
          <p:cNvPr id="259" name="Google Shape;259;p13"/>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3"/>
          <p:cNvSpPr/>
          <p:nvPr/>
        </p:nvSpPr>
        <p:spPr>
          <a:xfrm>
            <a:off x="960120" y="1847088"/>
            <a:ext cx="6309360"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Mul on õigus oma arvamusele.</a:t>
            </a:r>
            <a:endParaRPr b="0" i="0" sz="2200" u="none" cap="none" strike="noStrike">
              <a:solidFill>
                <a:schemeClr val="dk1"/>
              </a:solidFill>
              <a:latin typeface="Calibri"/>
              <a:ea typeface="Calibri"/>
              <a:cs typeface="Calibri"/>
              <a:sym typeface="Calibri"/>
            </a:endParaRPr>
          </a:p>
        </p:txBody>
      </p:sp>
      <p:sp>
        <p:nvSpPr>
          <p:cNvPr id="261" name="Google Shape;261;p13"/>
          <p:cNvSpPr/>
          <p:nvPr/>
        </p:nvSpPr>
        <p:spPr>
          <a:xfrm>
            <a:off x="594360" y="2809494"/>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3"/>
          <p:cNvSpPr/>
          <p:nvPr/>
        </p:nvSpPr>
        <p:spPr>
          <a:xfrm>
            <a:off x="960120" y="2608326"/>
            <a:ext cx="6309360"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Aga sõnavabadus ei tähenda õigust teisi ähvardada.</a:t>
            </a:r>
            <a:endParaRPr b="0" i="0" sz="2200" u="none" cap="none" strike="noStrike">
              <a:solidFill>
                <a:schemeClr val="dk1"/>
              </a:solidFill>
              <a:latin typeface="Calibri"/>
              <a:ea typeface="Calibri"/>
              <a:cs typeface="Calibri"/>
              <a:sym typeface="Calibri"/>
            </a:endParaRPr>
          </a:p>
        </p:txBody>
      </p:sp>
      <p:sp>
        <p:nvSpPr>
          <p:cNvPr id="263" name="Google Shape;263;p13"/>
          <p:cNvSpPr/>
          <p:nvPr/>
        </p:nvSpPr>
        <p:spPr>
          <a:xfrm>
            <a:off x="594360" y="3570732"/>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3"/>
          <p:cNvSpPr/>
          <p:nvPr/>
        </p:nvSpPr>
        <p:spPr>
          <a:xfrm>
            <a:off x="960120" y="3369564"/>
            <a:ext cx="6309360"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Ega õigust õhutada vägivalda.</a:t>
            </a:r>
            <a:endParaRPr b="0" i="0" sz="2200" u="none" cap="none" strike="noStrike">
              <a:solidFill>
                <a:schemeClr val="dk1"/>
              </a:solidFill>
              <a:latin typeface="Calibri"/>
              <a:ea typeface="Calibri"/>
              <a:cs typeface="Calibri"/>
              <a:sym typeface="Calibri"/>
            </a:endParaRPr>
          </a:p>
        </p:txBody>
      </p:sp>
      <p:sp>
        <p:nvSpPr>
          <p:cNvPr id="265" name="Google Shape;265;p13"/>
          <p:cNvSpPr/>
          <p:nvPr/>
        </p:nvSpPr>
        <p:spPr>
          <a:xfrm>
            <a:off x="594360" y="4331970"/>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3"/>
          <p:cNvSpPr/>
          <p:nvPr/>
        </p:nvSpPr>
        <p:spPr>
          <a:xfrm>
            <a:off x="960120" y="4130802"/>
            <a:ext cx="6309360"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Ega õigust rikkuda teiste inimeste õigusi.</a:t>
            </a:r>
            <a:endParaRPr b="0" i="0" sz="2200" u="none" cap="none" strike="noStrike">
              <a:solidFill>
                <a:schemeClr val="dk1"/>
              </a:solidFill>
              <a:latin typeface="Calibri"/>
              <a:ea typeface="Calibri"/>
              <a:cs typeface="Calibri"/>
              <a:sym typeface="Calibri"/>
            </a:endParaRPr>
          </a:p>
        </p:txBody>
      </p:sp>
      <p:sp>
        <p:nvSpPr>
          <p:cNvPr id="267" name="Google Shape;267;p13"/>
          <p:cNvSpPr/>
          <p:nvPr/>
        </p:nvSpPr>
        <p:spPr>
          <a:xfrm>
            <a:off x="594360" y="5093208"/>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3"/>
          <p:cNvSpPr/>
          <p:nvPr/>
        </p:nvSpPr>
        <p:spPr>
          <a:xfrm>
            <a:off x="960120" y="4892040"/>
            <a:ext cx="6309360" cy="8458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Ega õigust levitada teadlikult kahjulikku sisu ilma tagajärgedeta.</a:t>
            </a:r>
            <a:endParaRPr b="0" i="0" sz="2200" u="none" cap="none" strike="noStrike">
              <a:solidFill>
                <a:schemeClr val="dk1"/>
              </a:solidFill>
              <a:latin typeface="Calibri"/>
              <a:ea typeface="Calibri"/>
              <a:cs typeface="Calibri"/>
              <a:sym typeface="Calibri"/>
            </a:endParaRPr>
          </a:p>
        </p:txBody>
      </p:sp>
      <p:sp>
        <p:nvSpPr>
          <p:cNvPr id="269" name="Google Shape;269;p13"/>
          <p:cNvSpPr/>
          <p:nvPr/>
        </p:nvSpPr>
        <p:spPr>
          <a:xfrm>
            <a:off x="7406640" y="1874520"/>
            <a:ext cx="4206240" cy="3063240"/>
          </a:xfrm>
          <a:prstGeom prst="roundRect">
            <a:avLst>
              <a:gd fmla="val 3582" name="adj"/>
            </a:avLst>
          </a:prstGeom>
          <a:solidFill>
            <a:srgbClr val="F4FAF9"/>
          </a:solidFill>
          <a:ln cap="flat" cmpd="sng" w="12700">
            <a:solidFill>
              <a:srgbClr val="00A8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3"/>
          <p:cNvSpPr/>
          <p:nvPr/>
        </p:nvSpPr>
        <p:spPr>
          <a:xfrm>
            <a:off x="7589520" y="2103120"/>
            <a:ext cx="374904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8090"/>
              </a:buClr>
              <a:buSzPts val="1900"/>
              <a:buFont typeface="Calibri"/>
              <a:buNone/>
            </a:pPr>
            <a:r>
              <a:rPr b="1" i="0" lang="en-US" sz="1900" u="none" cap="none" strike="noStrike">
                <a:solidFill>
                  <a:srgbClr val="028090"/>
                </a:solidFill>
                <a:latin typeface="Calibri"/>
                <a:ea typeface="Calibri"/>
                <a:cs typeface="Calibri"/>
                <a:sym typeface="Calibri"/>
              </a:rPr>
              <a:t>KÜSIMUS</a:t>
            </a:r>
            <a:endParaRPr b="0" i="0" sz="1900" u="none" cap="none" strike="noStrike">
              <a:solidFill>
                <a:schemeClr val="dk1"/>
              </a:solidFill>
              <a:latin typeface="Calibri"/>
              <a:ea typeface="Calibri"/>
              <a:cs typeface="Calibri"/>
              <a:sym typeface="Calibri"/>
            </a:endParaRPr>
          </a:p>
        </p:txBody>
      </p:sp>
      <p:sp>
        <p:nvSpPr>
          <p:cNvPr id="271" name="Google Shape;271;p13"/>
          <p:cNvSpPr/>
          <p:nvPr/>
        </p:nvSpPr>
        <p:spPr>
          <a:xfrm>
            <a:off x="7589520" y="2560320"/>
            <a:ext cx="3749040" cy="2331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100"/>
              <a:buFont typeface="Calibri"/>
              <a:buNone/>
            </a:pPr>
            <a:r>
              <a:rPr b="0" i="0" lang="en-US" sz="2100" u="none" cap="none" strike="noStrike">
                <a:solidFill>
                  <a:srgbClr val="16292C"/>
                </a:solidFill>
                <a:latin typeface="Calibri"/>
                <a:ea typeface="Calibri"/>
                <a:cs typeface="Calibri"/>
                <a:sym typeface="Calibri"/>
              </a:rPr>
              <a:t>Kas solvav arvamus on alati keelatud?</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6" name="Shape 276"/>
        <p:cNvGrpSpPr/>
        <p:nvPr/>
      </p:nvGrpSpPr>
      <p:grpSpPr>
        <a:xfrm>
          <a:off x="0" y="0"/>
          <a:ext cx="0" cy="0"/>
          <a:chOff x="0" y="0"/>
          <a:chExt cx="0" cy="0"/>
        </a:xfrm>
      </p:grpSpPr>
      <p:sp>
        <p:nvSpPr>
          <p:cNvPr id="277" name="Google Shape;277;p14"/>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KUI ÕIGUSI RIKUTAKSE</a:t>
            </a:r>
            <a:endParaRPr b="0" i="0" sz="1700" u="none" cap="none" strike="noStrike">
              <a:solidFill>
                <a:schemeClr val="dk1"/>
              </a:solidFill>
              <a:latin typeface="Calibri"/>
              <a:ea typeface="Calibri"/>
              <a:cs typeface="Calibri"/>
              <a:sym typeface="Calibri"/>
            </a:endParaRPr>
          </a:p>
        </p:txBody>
      </p:sp>
      <p:sp>
        <p:nvSpPr>
          <p:cNvPr id="278" name="Google Shape;278;p14"/>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Neli sammu, mitte ainult „see pole aus“</a:t>
            </a:r>
            <a:endParaRPr b="0" i="0" sz="4000" u="none" cap="none" strike="noStrike">
              <a:solidFill>
                <a:schemeClr val="dk1"/>
              </a:solidFill>
              <a:latin typeface="Calibri"/>
              <a:ea typeface="Calibri"/>
              <a:cs typeface="Calibri"/>
              <a:sym typeface="Calibri"/>
            </a:endParaRPr>
          </a:p>
        </p:txBody>
      </p:sp>
      <p:sp>
        <p:nvSpPr>
          <p:cNvPr id="279" name="Google Shape;279;p14"/>
          <p:cNvSpPr/>
          <p:nvPr/>
        </p:nvSpPr>
        <p:spPr>
          <a:xfrm>
            <a:off x="548640" y="2103120"/>
            <a:ext cx="2567178" cy="3429000"/>
          </a:xfrm>
          <a:prstGeom prst="roundRect">
            <a:avLst>
              <a:gd fmla="val 3562" name="adj"/>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4"/>
          <p:cNvSpPr/>
          <p:nvPr/>
        </p:nvSpPr>
        <p:spPr>
          <a:xfrm>
            <a:off x="548640" y="2240280"/>
            <a:ext cx="2567178" cy="5943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1</a:t>
            </a:r>
            <a:endParaRPr b="0" i="0" sz="3400" u="none" cap="none" strike="noStrike">
              <a:solidFill>
                <a:schemeClr val="dk1"/>
              </a:solidFill>
              <a:latin typeface="Calibri"/>
              <a:ea typeface="Calibri"/>
              <a:cs typeface="Calibri"/>
              <a:sym typeface="Calibri"/>
            </a:endParaRPr>
          </a:p>
        </p:txBody>
      </p:sp>
      <p:sp>
        <p:nvSpPr>
          <p:cNvPr id="281" name="Google Shape;281;p14"/>
          <p:cNvSpPr/>
          <p:nvPr/>
        </p:nvSpPr>
        <p:spPr>
          <a:xfrm>
            <a:off x="658368" y="2880360"/>
            <a:ext cx="2347722"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Märka</a:t>
            </a:r>
            <a:endParaRPr b="0" i="0" sz="2000" u="none" cap="none" strike="noStrike">
              <a:solidFill>
                <a:schemeClr val="dk1"/>
              </a:solidFill>
              <a:latin typeface="Calibri"/>
              <a:ea typeface="Calibri"/>
              <a:cs typeface="Calibri"/>
              <a:sym typeface="Calibri"/>
            </a:endParaRPr>
          </a:p>
        </p:txBody>
      </p:sp>
      <p:sp>
        <p:nvSpPr>
          <p:cNvPr id="282" name="Google Shape;282;p14"/>
          <p:cNvSpPr/>
          <p:nvPr/>
        </p:nvSpPr>
        <p:spPr>
          <a:xfrm>
            <a:off x="658368" y="3749040"/>
            <a:ext cx="2347722" cy="16459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AF7F5"/>
              </a:buClr>
              <a:buSzPts val="1700"/>
              <a:buFont typeface="Calibri"/>
              <a:buNone/>
            </a:pPr>
            <a:r>
              <a:rPr b="0" i="0" lang="en-US" sz="1700" u="none" cap="none" strike="noStrike">
                <a:solidFill>
                  <a:srgbClr val="EAF7F5"/>
                </a:solidFill>
                <a:latin typeface="Calibri"/>
                <a:ea typeface="Calibri"/>
                <a:cs typeface="Calibri"/>
                <a:sym typeface="Calibri"/>
              </a:rPr>
              <a:t>Mis täpselt juhtus?</a:t>
            </a:r>
            <a:endParaRPr b="0" i="0" sz="1700" u="none" cap="none" strike="noStrike">
              <a:solidFill>
                <a:schemeClr val="dk1"/>
              </a:solidFill>
              <a:latin typeface="Calibri"/>
              <a:ea typeface="Calibri"/>
              <a:cs typeface="Calibri"/>
              <a:sym typeface="Calibri"/>
            </a:endParaRPr>
          </a:p>
        </p:txBody>
      </p:sp>
      <p:sp>
        <p:nvSpPr>
          <p:cNvPr id="283" name="Google Shape;283;p14"/>
          <p:cNvSpPr/>
          <p:nvPr/>
        </p:nvSpPr>
        <p:spPr>
          <a:xfrm>
            <a:off x="3115818" y="3543300"/>
            <a:ext cx="27432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377"/>
              </a:buClr>
              <a:buSzPts val="2400"/>
              <a:buFont typeface="Calibri"/>
              <a:buNone/>
            </a:pPr>
            <a:r>
              <a:rPr b="1" i="0" lang="en-US" sz="2400" u="none" cap="none" strike="noStrike">
                <a:solidFill>
                  <a:srgbClr val="5B7377"/>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p:txBody>
      </p:sp>
      <p:sp>
        <p:nvSpPr>
          <p:cNvPr id="284" name="Google Shape;284;p14"/>
          <p:cNvSpPr/>
          <p:nvPr/>
        </p:nvSpPr>
        <p:spPr>
          <a:xfrm>
            <a:off x="3390138" y="2103120"/>
            <a:ext cx="2567178" cy="3429000"/>
          </a:xfrm>
          <a:prstGeom prst="roundRect">
            <a:avLst>
              <a:gd fmla="val 3562" name="adj"/>
            </a:avLst>
          </a:prstGeom>
          <a:solidFill>
            <a:srgbClr val="00A8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4"/>
          <p:cNvSpPr/>
          <p:nvPr/>
        </p:nvSpPr>
        <p:spPr>
          <a:xfrm>
            <a:off x="3390138" y="2240280"/>
            <a:ext cx="2567178" cy="5943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2</a:t>
            </a:r>
            <a:endParaRPr b="0" i="0" sz="3400" u="none" cap="none" strike="noStrike">
              <a:solidFill>
                <a:schemeClr val="dk1"/>
              </a:solidFill>
              <a:latin typeface="Calibri"/>
              <a:ea typeface="Calibri"/>
              <a:cs typeface="Calibri"/>
              <a:sym typeface="Calibri"/>
            </a:endParaRPr>
          </a:p>
        </p:txBody>
      </p:sp>
      <p:sp>
        <p:nvSpPr>
          <p:cNvPr id="286" name="Google Shape;286;p14"/>
          <p:cNvSpPr/>
          <p:nvPr/>
        </p:nvSpPr>
        <p:spPr>
          <a:xfrm>
            <a:off x="3499866" y="2880360"/>
            <a:ext cx="2347722"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Küsi</a:t>
            </a:r>
            <a:endParaRPr b="0" i="0" sz="2000" u="none" cap="none" strike="noStrike">
              <a:solidFill>
                <a:schemeClr val="dk1"/>
              </a:solidFill>
              <a:latin typeface="Calibri"/>
              <a:ea typeface="Calibri"/>
              <a:cs typeface="Calibri"/>
              <a:sym typeface="Calibri"/>
            </a:endParaRPr>
          </a:p>
        </p:txBody>
      </p:sp>
      <p:sp>
        <p:nvSpPr>
          <p:cNvPr id="287" name="Google Shape;287;p14"/>
          <p:cNvSpPr/>
          <p:nvPr/>
        </p:nvSpPr>
        <p:spPr>
          <a:xfrm>
            <a:off x="3499866" y="3749040"/>
            <a:ext cx="2347722" cy="16459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AF7F5"/>
              </a:buClr>
              <a:buSzPts val="1700"/>
              <a:buFont typeface="Calibri"/>
              <a:buNone/>
            </a:pPr>
            <a:r>
              <a:rPr b="0" i="0" lang="en-US" sz="1700" u="none" cap="none" strike="noStrike">
                <a:solidFill>
                  <a:srgbClr val="EAF7F5"/>
                </a:solidFill>
                <a:latin typeface="Calibri"/>
                <a:ea typeface="Calibri"/>
                <a:cs typeface="Calibri"/>
                <a:sym typeface="Calibri"/>
              </a:rPr>
              <a:t>Miks nii tehti? Millised reeglid kehtivad?</a:t>
            </a:r>
            <a:endParaRPr b="0" i="0" sz="1700" u="none" cap="none" strike="noStrike">
              <a:solidFill>
                <a:schemeClr val="dk1"/>
              </a:solidFill>
              <a:latin typeface="Calibri"/>
              <a:ea typeface="Calibri"/>
              <a:cs typeface="Calibri"/>
              <a:sym typeface="Calibri"/>
            </a:endParaRPr>
          </a:p>
        </p:txBody>
      </p:sp>
      <p:sp>
        <p:nvSpPr>
          <p:cNvPr id="288" name="Google Shape;288;p14"/>
          <p:cNvSpPr/>
          <p:nvPr/>
        </p:nvSpPr>
        <p:spPr>
          <a:xfrm>
            <a:off x="5957316" y="3543300"/>
            <a:ext cx="27432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377"/>
              </a:buClr>
              <a:buSzPts val="2400"/>
              <a:buFont typeface="Calibri"/>
              <a:buNone/>
            </a:pPr>
            <a:r>
              <a:rPr b="1" i="0" lang="en-US" sz="2400" u="none" cap="none" strike="noStrike">
                <a:solidFill>
                  <a:srgbClr val="5B7377"/>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p:txBody>
      </p:sp>
      <p:sp>
        <p:nvSpPr>
          <p:cNvPr id="289" name="Google Shape;289;p14"/>
          <p:cNvSpPr/>
          <p:nvPr/>
        </p:nvSpPr>
        <p:spPr>
          <a:xfrm>
            <a:off x="6231636" y="2103120"/>
            <a:ext cx="2567178" cy="3429000"/>
          </a:xfrm>
          <a:prstGeom prst="roundRect">
            <a:avLst>
              <a:gd fmla="val 3562" name="adj"/>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p:nvPr/>
        </p:nvSpPr>
        <p:spPr>
          <a:xfrm>
            <a:off x="6231636" y="2240280"/>
            <a:ext cx="2567178" cy="5943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3</a:t>
            </a:r>
            <a:endParaRPr b="0" i="0" sz="3400" u="none" cap="none" strike="noStrike">
              <a:solidFill>
                <a:schemeClr val="dk1"/>
              </a:solidFill>
              <a:latin typeface="Calibri"/>
              <a:ea typeface="Calibri"/>
              <a:cs typeface="Calibri"/>
              <a:sym typeface="Calibri"/>
            </a:endParaRPr>
          </a:p>
        </p:txBody>
      </p:sp>
      <p:sp>
        <p:nvSpPr>
          <p:cNvPr id="291" name="Google Shape;291;p14"/>
          <p:cNvSpPr/>
          <p:nvPr/>
        </p:nvSpPr>
        <p:spPr>
          <a:xfrm>
            <a:off x="6341364" y="2880360"/>
            <a:ext cx="2347722"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Räägi</a:t>
            </a:r>
            <a:endParaRPr b="0" i="0" sz="2000" u="none" cap="none" strike="noStrike">
              <a:solidFill>
                <a:schemeClr val="dk1"/>
              </a:solidFill>
              <a:latin typeface="Calibri"/>
              <a:ea typeface="Calibri"/>
              <a:cs typeface="Calibri"/>
              <a:sym typeface="Calibri"/>
            </a:endParaRPr>
          </a:p>
        </p:txBody>
      </p:sp>
      <p:sp>
        <p:nvSpPr>
          <p:cNvPr id="292" name="Google Shape;292;p14"/>
          <p:cNvSpPr/>
          <p:nvPr/>
        </p:nvSpPr>
        <p:spPr>
          <a:xfrm>
            <a:off x="6341364" y="3749040"/>
            <a:ext cx="2347722" cy="16459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AF7F5"/>
              </a:buClr>
              <a:buSzPts val="1700"/>
              <a:buFont typeface="Calibri"/>
              <a:buNone/>
            </a:pPr>
            <a:r>
              <a:rPr b="0" i="0" lang="en-US" sz="1700" u="none" cap="none" strike="noStrike">
                <a:solidFill>
                  <a:srgbClr val="EAF7F5"/>
                </a:solidFill>
                <a:latin typeface="Calibri"/>
                <a:ea typeface="Calibri"/>
                <a:cs typeface="Calibri"/>
                <a:sym typeface="Calibri"/>
              </a:rPr>
              <a:t>Räägi inimese/asutusega, kes saab olukorda lahendada.</a:t>
            </a:r>
            <a:endParaRPr b="0" i="0" sz="1700" u="none" cap="none" strike="noStrike">
              <a:solidFill>
                <a:schemeClr val="dk1"/>
              </a:solidFill>
              <a:latin typeface="Calibri"/>
              <a:ea typeface="Calibri"/>
              <a:cs typeface="Calibri"/>
              <a:sym typeface="Calibri"/>
            </a:endParaRPr>
          </a:p>
        </p:txBody>
      </p:sp>
      <p:sp>
        <p:nvSpPr>
          <p:cNvPr id="293" name="Google Shape;293;p14"/>
          <p:cNvSpPr/>
          <p:nvPr/>
        </p:nvSpPr>
        <p:spPr>
          <a:xfrm>
            <a:off x="8798814" y="3543300"/>
            <a:ext cx="274320" cy="5486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7377"/>
              </a:buClr>
              <a:buSzPts val="2400"/>
              <a:buFont typeface="Calibri"/>
              <a:buNone/>
            </a:pPr>
            <a:r>
              <a:rPr b="1" i="0" lang="en-US" sz="2400" u="none" cap="none" strike="noStrike">
                <a:solidFill>
                  <a:srgbClr val="5B7377"/>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p:txBody>
      </p:sp>
      <p:sp>
        <p:nvSpPr>
          <p:cNvPr id="294" name="Google Shape;294;p14"/>
          <p:cNvSpPr/>
          <p:nvPr/>
        </p:nvSpPr>
        <p:spPr>
          <a:xfrm>
            <a:off x="9073134" y="2103120"/>
            <a:ext cx="2567178" cy="3429000"/>
          </a:xfrm>
          <a:prstGeom prst="roundRect">
            <a:avLst>
              <a:gd fmla="val 3562" name="adj"/>
            </a:avLst>
          </a:prstGeom>
          <a:solidFill>
            <a:srgbClr val="00A8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p:nvPr/>
        </p:nvSpPr>
        <p:spPr>
          <a:xfrm>
            <a:off x="9073134" y="2240280"/>
            <a:ext cx="2567178" cy="5943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4</a:t>
            </a:r>
            <a:endParaRPr b="0" i="0" sz="3400" u="none" cap="none" strike="noStrike">
              <a:solidFill>
                <a:schemeClr val="dk1"/>
              </a:solidFill>
              <a:latin typeface="Calibri"/>
              <a:ea typeface="Calibri"/>
              <a:cs typeface="Calibri"/>
              <a:sym typeface="Calibri"/>
            </a:endParaRPr>
          </a:p>
        </p:txBody>
      </p:sp>
      <p:sp>
        <p:nvSpPr>
          <p:cNvPr id="296" name="Google Shape;296;p14"/>
          <p:cNvSpPr/>
          <p:nvPr/>
        </p:nvSpPr>
        <p:spPr>
          <a:xfrm>
            <a:off x="9182862" y="2880360"/>
            <a:ext cx="2347722" cy="7772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Tegutse</a:t>
            </a:r>
            <a:endParaRPr b="0" i="0" sz="2000" u="none" cap="none" strike="noStrike">
              <a:solidFill>
                <a:schemeClr val="dk1"/>
              </a:solidFill>
              <a:latin typeface="Calibri"/>
              <a:ea typeface="Calibri"/>
              <a:cs typeface="Calibri"/>
              <a:sym typeface="Calibri"/>
            </a:endParaRPr>
          </a:p>
        </p:txBody>
      </p:sp>
      <p:sp>
        <p:nvSpPr>
          <p:cNvPr id="297" name="Google Shape;297;p14"/>
          <p:cNvSpPr/>
          <p:nvPr/>
        </p:nvSpPr>
        <p:spPr>
          <a:xfrm>
            <a:off x="9182862" y="3749040"/>
            <a:ext cx="2347722" cy="16459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EAF7F5"/>
              </a:buClr>
              <a:buSzPts val="1700"/>
              <a:buFont typeface="Calibri"/>
              <a:buNone/>
            </a:pPr>
            <a:r>
              <a:rPr b="0" i="0" lang="en-US" sz="1700" u="none" cap="none" strike="noStrike">
                <a:solidFill>
                  <a:srgbClr val="EAF7F5"/>
                </a:solidFill>
                <a:latin typeface="Calibri"/>
                <a:ea typeface="Calibri"/>
                <a:cs typeface="Calibri"/>
                <a:sym typeface="Calibri"/>
              </a:rPr>
              <a:t>Kui probleem ei lahene, otsi abi vastavast asutusest.</a:t>
            </a:r>
            <a:endParaRPr b="0" i="0" sz="17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2" name="Shape 302"/>
        <p:cNvGrpSpPr/>
        <p:nvPr/>
      </p:nvGrpSpPr>
      <p:grpSpPr>
        <a:xfrm>
          <a:off x="0" y="0"/>
          <a:ext cx="0" cy="0"/>
          <a:chOff x="0" y="0"/>
          <a:chExt cx="0" cy="0"/>
        </a:xfrm>
      </p:grpSpPr>
      <p:sp>
        <p:nvSpPr>
          <p:cNvPr id="303" name="Google Shape;303;p15"/>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KELLELT ABI KÜSIDA?</a:t>
            </a:r>
            <a:endParaRPr b="0" i="0" sz="1700" u="none" cap="none" strike="noStrike">
              <a:solidFill>
                <a:schemeClr val="dk1"/>
              </a:solidFill>
              <a:latin typeface="Calibri"/>
              <a:ea typeface="Calibri"/>
              <a:cs typeface="Calibri"/>
              <a:sym typeface="Calibri"/>
            </a:endParaRPr>
          </a:p>
        </p:txBody>
      </p:sp>
      <p:sp>
        <p:nvSpPr>
          <p:cNvPr id="304" name="Google Shape;304;p15"/>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Sõltub probleemist</a:t>
            </a:r>
            <a:endParaRPr b="0" i="0" sz="4000" u="none" cap="none" strike="noStrike">
              <a:solidFill>
                <a:schemeClr val="dk1"/>
              </a:solidFill>
              <a:latin typeface="Calibri"/>
              <a:ea typeface="Calibri"/>
              <a:cs typeface="Calibri"/>
              <a:sym typeface="Calibri"/>
            </a:endParaRPr>
          </a:p>
        </p:txBody>
      </p:sp>
      <p:graphicFrame>
        <p:nvGraphicFramePr>
          <p:cNvPr id="305" name="Google Shape;305;p15"/>
          <p:cNvGraphicFramePr/>
          <p:nvPr/>
        </p:nvGraphicFramePr>
        <p:xfrm>
          <a:off x="548640" y="1965960"/>
          <a:ext cx="3000000" cy="3000000"/>
        </p:xfrm>
        <a:graphic>
          <a:graphicData uri="http://schemas.openxmlformats.org/drawingml/2006/table">
            <a:tbl>
              <a:tblPr>
                <a:noFill/>
                <a:tableStyleId>{3870D79B-33E0-4C53-B4CF-1646ADA4E3B8}</a:tableStyleId>
              </a:tblPr>
              <a:tblGrid>
                <a:gridCol w="4206250"/>
                <a:gridCol w="6885425"/>
              </a:tblGrid>
              <a:tr h="749800">
                <a:tc>
                  <a:txBody>
                    <a:bodyPr/>
                    <a:lstStyle/>
                    <a:p>
                      <a:pPr indent="0" lvl="0" marL="0" marR="0" rtl="0" algn="l">
                        <a:spcBef>
                          <a:spcPts val="0"/>
                        </a:spcBef>
                        <a:spcAft>
                          <a:spcPts val="0"/>
                        </a:spcAft>
                        <a:buClr>
                          <a:srgbClr val="FFFFFF"/>
                        </a:buClr>
                        <a:buSzPts val="1900"/>
                        <a:buFont typeface="Calibri"/>
                        <a:buNone/>
                      </a:pPr>
                      <a:r>
                        <a:rPr b="1" lang="en-US" sz="1900" u="none" cap="none" strike="noStrike">
                          <a:solidFill>
                            <a:srgbClr val="FFFFFF"/>
                          </a:solidFill>
                          <a:latin typeface="Calibri"/>
                          <a:ea typeface="Calibri"/>
                          <a:cs typeface="Calibri"/>
                          <a:sym typeface="Calibri"/>
                        </a:rPr>
                        <a:t>Teema</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028090"/>
                    </a:solidFill>
                  </a:tcPr>
                </a:tc>
                <a:tc>
                  <a:txBody>
                    <a:bodyPr/>
                    <a:lstStyle/>
                    <a:p>
                      <a:pPr indent="0" lvl="0" marL="0" marR="0" rtl="0" algn="l">
                        <a:spcBef>
                          <a:spcPts val="0"/>
                        </a:spcBef>
                        <a:spcAft>
                          <a:spcPts val="0"/>
                        </a:spcAft>
                        <a:buClr>
                          <a:srgbClr val="FFFFFF"/>
                        </a:buClr>
                        <a:buSzPts val="1900"/>
                        <a:buFont typeface="Calibri"/>
                        <a:buNone/>
                      </a:pPr>
                      <a:r>
                        <a:rPr b="1" lang="en-US" sz="1900" u="none" cap="none" strike="noStrike">
                          <a:solidFill>
                            <a:srgbClr val="FFFFFF"/>
                          </a:solidFill>
                          <a:latin typeface="Calibri"/>
                          <a:ea typeface="Calibri"/>
                          <a:cs typeface="Calibri"/>
                          <a:sym typeface="Calibri"/>
                        </a:rPr>
                        <a:t>Kelle poole pöörduda</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028090"/>
                    </a:solidFill>
                  </a:tcPr>
                </a:tc>
              </a:tr>
              <a:tr h="749800">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Koolis</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Õpetaja → klassijuhataja → tugispetsialist → kooli juhtkond</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FFFFF"/>
                    </a:solidFill>
                  </a:tcPr>
                </a:tc>
              </a:tr>
              <a:tr h="749800">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Diskrimineerimise korral</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4FAF9"/>
                    </a:solidFill>
                  </a:tcPr>
                </a:tc>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Võrdõigusvolinik</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4FAF9"/>
                    </a:solidFill>
                  </a:tcPr>
                </a:tc>
              </a:tr>
              <a:tr h="749800">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Laste õiguste küsimustes</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Õiguskantsleri laste ja noorte õiguste teemad</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FFFFF"/>
                    </a:solidFill>
                  </a:tcPr>
                </a:tc>
              </a:tr>
              <a:tr h="749800">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Tööga seotud probleemides</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4FAF9"/>
                    </a:solidFill>
                  </a:tcPr>
                </a:tc>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Tööinspektsioon</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4FAF9"/>
                    </a:solidFill>
                  </a:tcPr>
                </a:tc>
              </a:tr>
            </a:tbl>
          </a:graphicData>
        </a:graphic>
      </p:graphicFrame>
      <p:sp>
        <p:nvSpPr>
          <p:cNvPr id="306" name="Google Shape;306;p15"/>
          <p:cNvSpPr/>
          <p:nvPr/>
        </p:nvSpPr>
        <p:spPr>
          <a:xfrm>
            <a:off x="457200" y="6446520"/>
            <a:ext cx="11274552"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7377"/>
              </a:buClr>
              <a:buSzPts val="1400"/>
              <a:buFont typeface="Calibri"/>
              <a:buNone/>
            </a:pPr>
            <a:r>
              <a:rPr b="0" i="0" lang="en-US" sz="1400" u="none" cap="none" strike="noStrike">
                <a:solidFill>
                  <a:srgbClr val="5B7377"/>
                </a:solidFill>
                <a:latin typeface="Calibri"/>
                <a:ea typeface="Calibri"/>
                <a:cs typeface="Calibri"/>
                <a:sym typeface="Calibri"/>
              </a:rPr>
              <a:t>Abi küsimine ei tähenda, et oled „tülikas“. See tähendab, et sa kasutad oma õigusi.</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2C31"/>
        </a:solidFill>
      </p:bgPr>
    </p:bg>
    <p:spTree>
      <p:nvGrpSpPr>
        <p:cNvPr id="311" name="Shape 311"/>
        <p:cNvGrpSpPr/>
        <p:nvPr/>
      </p:nvGrpSpPr>
      <p:grpSpPr>
        <a:xfrm>
          <a:off x="0" y="0"/>
          <a:ext cx="0" cy="0"/>
          <a:chOff x="0" y="0"/>
          <a:chExt cx="0" cy="0"/>
        </a:xfrm>
      </p:grpSpPr>
      <p:sp>
        <p:nvSpPr>
          <p:cNvPr id="312" name="Google Shape;312;p16"/>
          <p:cNvSpPr/>
          <p:nvPr/>
        </p:nvSpPr>
        <p:spPr>
          <a:xfrm>
            <a:off x="-1828800" y="-2286000"/>
            <a:ext cx="5486400" cy="5486400"/>
          </a:xfrm>
          <a:prstGeom prst="ellipse">
            <a:avLst/>
          </a:prstGeom>
          <a:solidFill>
            <a:srgbClr val="028090">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6"/>
          <p:cNvSpPr/>
          <p:nvPr/>
        </p:nvSpPr>
        <p:spPr>
          <a:xfrm>
            <a:off x="8961120" y="3474720"/>
            <a:ext cx="4572000" cy="4572000"/>
          </a:xfrm>
          <a:prstGeom prst="ellipse">
            <a:avLst/>
          </a:prstGeom>
          <a:solidFill>
            <a:srgbClr val="02C39A">
              <a:alpha val="3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6"/>
          <p:cNvSpPr/>
          <p:nvPr/>
        </p:nvSpPr>
        <p:spPr>
          <a:xfrm>
            <a:off x="822960" y="1554480"/>
            <a:ext cx="105156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A896"/>
              </a:buClr>
              <a:buSzPts val="1800"/>
              <a:buFont typeface="Calibri"/>
              <a:buNone/>
            </a:pPr>
            <a:r>
              <a:rPr b="1" i="0" lang="en-US" sz="1800" u="none" cap="none" strike="noStrike">
                <a:solidFill>
                  <a:srgbClr val="00A896"/>
                </a:solidFill>
                <a:latin typeface="Calibri"/>
                <a:ea typeface="Calibri"/>
                <a:cs typeface="Calibri"/>
                <a:sym typeface="Calibri"/>
              </a:rPr>
              <a:t>ÜKS MÕTE ENNE PAUSI</a:t>
            </a:r>
            <a:endParaRPr b="0" i="0" sz="1800" u="none" cap="none" strike="noStrike">
              <a:solidFill>
                <a:schemeClr val="dk1"/>
              </a:solidFill>
              <a:latin typeface="Calibri"/>
              <a:ea typeface="Calibri"/>
              <a:cs typeface="Calibri"/>
              <a:sym typeface="Calibri"/>
            </a:endParaRPr>
          </a:p>
        </p:txBody>
      </p:sp>
      <p:sp>
        <p:nvSpPr>
          <p:cNvPr id="315" name="Google Shape;315;p16"/>
          <p:cNvSpPr/>
          <p:nvPr/>
        </p:nvSpPr>
        <p:spPr>
          <a:xfrm>
            <a:off x="457200" y="2148840"/>
            <a:ext cx="11247120" cy="1828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800"/>
              <a:buFont typeface="Cambria"/>
              <a:buNone/>
            </a:pPr>
            <a:r>
              <a:rPr b="1" i="0" lang="en-US" sz="3800" u="none" cap="none" strike="noStrike">
                <a:solidFill>
                  <a:srgbClr val="FFFFFF"/>
                </a:solidFill>
                <a:latin typeface="Cambria"/>
                <a:ea typeface="Cambria"/>
                <a:cs typeface="Cambria"/>
                <a:sym typeface="Cambria"/>
              </a:rPr>
              <a:t>Õigused ei ole ainult see, mida teised peavad mulle andma.</a:t>
            </a:r>
            <a:endParaRPr b="0" i="0" sz="3800" u="none" cap="none" strike="noStrike">
              <a:solidFill>
                <a:schemeClr val="dk1"/>
              </a:solidFill>
              <a:latin typeface="Calibri"/>
              <a:ea typeface="Calibri"/>
              <a:cs typeface="Calibri"/>
              <a:sym typeface="Calibri"/>
            </a:endParaRPr>
          </a:p>
        </p:txBody>
      </p:sp>
      <p:sp>
        <p:nvSpPr>
          <p:cNvPr id="316" name="Google Shape;316;p16"/>
          <p:cNvSpPr/>
          <p:nvPr/>
        </p:nvSpPr>
        <p:spPr>
          <a:xfrm>
            <a:off x="731520" y="4297680"/>
            <a:ext cx="10698480" cy="914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FEDEA"/>
              </a:buClr>
              <a:buSzPts val="2100"/>
              <a:buFont typeface="Calibri"/>
              <a:buNone/>
            </a:pPr>
            <a:r>
              <a:rPr b="0" i="1" lang="en-US" sz="2100" u="none" cap="none" strike="noStrike">
                <a:solidFill>
                  <a:srgbClr val="CFEDEA"/>
                </a:solidFill>
                <a:latin typeface="Calibri"/>
                <a:ea typeface="Calibri"/>
                <a:cs typeface="Calibri"/>
                <a:sym typeface="Calibri"/>
              </a:rPr>
              <a:t>Need annavad mulle ka võimaluse märgata → küsida → kaasa rääkida → tegutseda.</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2C31"/>
        </a:solidFill>
      </p:bgPr>
    </p:bg>
    <p:spTree>
      <p:nvGrpSpPr>
        <p:cNvPr id="326" name="Shape 326"/>
        <p:cNvGrpSpPr/>
        <p:nvPr/>
      </p:nvGrpSpPr>
      <p:grpSpPr>
        <a:xfrm>
          <a:off x="0" y="0"/>
          <a:ext cx="0" cy="0"/>
          <a:chOff x="0" y="0"/>
          <a:chExt cx="0" cy="0"/>
        </a:xfrm>
      </p:grpSpPr>
      <p:sp>
        <p:nvSpPr>
          <p:cNvPr id="327" name="Google Shape;327;p17"/>
          <p:cNvSpPr/>
          <p:nvPr/>
        </p:nvSpPr>
        <p:spPr>
          <a:xfrm>
            <a:off x="8412480" y="-2011680"/>
            <a:ext cx="6400800" cy="6400800"/>
          </a:xfrm>
          <a:prstGeom prst="ellipse">
            <a:avLst/>
          </a:prstGeom>
          <a:solidFill>
            <a:srgbClr val="028090">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7"/>
          <p:cNvSpPr/>
          <p:nvPr/>
        </p:nvSpPr>
        <p:spPr>
          <a:xfrm>
            <a:off x="9692640" y="3291840"/>
            <a:ext cx="3840480" cy="3840480"/>
          </a:xfrm>
          <a:prstGeom prst="ellipse">
            <a:avLst/>
          </a:prstGeom>
          <a:solidFill>
            <a:srgbClr val="02C39A">
              <a:alpha val="3019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7"/>
          <p:cNvSpPr/>
          <p:nvPr/>
        </p:nvSpPr>
        <p:spPr>
          <a:xfrm>
            <a:off x="640080" y="548640"/>
            <a:ext cx="822960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MAARDU KOOLITUSPÄEV</a:t>
            </a:r>
            <a:endParaRPr b="0" i="0" sz="1700" u="none" cap="none" strike="noStrike">
              <a:solidFill>
                <a:schemeClr val="dk1"/>
              </a:solidFill>
              <a:latin typeface="Calibri"/>
              <a:ea typeface="Calibri"/>
              <a:cs typeface="Calibri"/>
              <a:sym typeface="Calibri"/>
            </a:endParaRPr>
          </a:p>
        </p:txBody>
      </p:sp>
      <p:sp>
        <p:nvSpPr>
          <p:cNvPr id="330" name="Google Shape;330;p17"/>
          <p:cNvSpPr/>
          <p:nvPr/>
        </p:nvSpPr>
        <p:spPr>
          <a:xfrm>
            <a:off x="640080" y="1965960"/>
            <a:ext cx="100584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A896"/>
              </a:buClr>
              <a:buSzPts val="1800"/>
              <a:buFont typeface="Calibri"/>
              <a:buNone/>
            </a:pPr>
            <a:r>
              <a:rPr b="1" i="0" lang="en-US" sz="1800" u="none" cap="none" strike="noStrike">
                <a:solidFill>
                  <a:srgbClr val="00A896"/>
                </a:solidFill>
                <a:latin typeface="Calibri"/>
                <a:ea typeface="Calibri"/>
                <a:cs typeface="Calibri"/>
                <a:sym typeface="Calibri"/>
              </a:rPr>
              <a:t>PRAKTILINE OSA</a:t>
            </a:r>
            <a:endParaRPr b="0" i="0" sz="1800" u="none" cap="none" strike="noStrike">
              <a:solidFill>
                <a:schemeClr val="dk1"/>
              </a:solidFill>
              <a:latin typeface="Calibri"/>
              <a:ea typeface="Calibri"/>
              <a:cs typeface="Calibri"/>
              <a:sym typeface="Calibri"/>
            </a:endParaRPr>
          </a:p>
        </p:txBody>
      </p:sp>
      <p:sp>
        <p:nvSpPr>
          <p:cNvPr id="331" name="Google Shape;331;p17"/>
          <p:cNvSpPr/>
          <p:nvPr/>
        </p:nvSpPr>
        <p:spPr>
          <a:xfrm>
            <a:off x="640080" y="2423160"/>
            <a:ext cx="10972800" cy="1828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4800"/>
              <a:buFont typeface="Cambria"/>
              <a:buNone/>
            </a:pPr>
            <a:r>
              <a:rPr b="1" i="0" lang="en-US" sz="4800" u="none" cap="none" strike="noStrike">
                <a:solidFill>
                  <a:srgbClr val="FFFFFF"/>
                </a:solidFill>
                <a:latin typeface="Cambria"/>
                <a:ea typeface="Cambria"/>
                <a:cs typeface="Cambria"/>
                <a:sym typeface="Cambria"/>
              </a:rPr>
              <a:t>Aktiivne kodanik: osalemine kogukonnaelus</a:t>
            </a:r>
            <a:endParaRPr b="0" i="0" sz="4800" u="none" cap="none" strike="noStrike">
              <a:solidFill>
                <a:schemeClr val="dk1"/>
              </a:solidFill>
              <a:latin typeface="Calibri"/>
              <a:ea typeface="Calibri"/>
              <a:cs typeface="Calibri"/>
              <a:sym typeface="Calibri"/>
            </a:endParaRPr>
          </a:p>
        </p:txBody>
      </p:sp>
      <p:sp>
        <p:nvSpPr>
          <p:cNvPr id="332" name="Google Shape;332;p17"/>
          <p:cNvSpPr/>
          <p:nvPr/>
        </p:nvSpPr>
        <p:spPr>
          <a:xfrm>
            <a:off x="640080" y="4434840"/>
            <a:ext cx="10515600"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FEDEA"/>
              </a:buClr>
              <a:buSzPts val="2100"/>
              <a:buFont typeface="Calibri"/>
              <a:buNone/>
            </a:pPr>
            <a:r>
              <a:rPr b="0" i="1" lang="en-US" sz="2100" u="none" cap="none" strike="noStrike">
                <a:solidFill>
                  <a:srgbClr val="CFEDEA"/>
                </a:solidFill>
                <a:latin typeface="Calibri"/>
                <a:ea typeface="Calibri"/>
                <a:cs typeface="Calibri"/>
                <a:sym typeface="Calibri"/>
              </a:rPr>
              <a:t>Kuidas noor saab oma õigusi kasutada ja kogukonnaelus kaasa rääkida</a:t>
            </a:r>
            <a:r>
              <a:rPr i="1" lang="en-US" sz="2100">
                <a:solidFill>
                  <a:srgbClr val="CFEDEA"/>
                </a:solidFill>
                <a:latin typeface="Calibri"/>
                <a:ea typeface="Calibri"/>
                <a:cs typeface="Calibri"/>
                <a:sym typeface="Calibri"/>
              </a:rPr>
              <a:t>?</a:t>
            </a:r>
            <a:endParaRPr b="0" i="0" sz="2100" u="none" cap="none" strike="noStrike">
              <a:solidFill>
                <a:schemeClr val="dk1"/>
              </a:solidFill>
              <a:latin typeface="Calibri"/>
              <a:ea typeface="Calibri"/>
              <a:cs typeface="Calibri"/>
              <a:sym typeface="Calibri"/>
            </a:endParaRPr>
          </a:p>
        </p:txBody>
      </p:sp>
      <p:cxnSp>
        <p:nvCxnSpPr>
          <p:cNvPr id="333" name="Google Shape;333;p17"/>
          <p:cNvCxnSpPr/>
          <p:nvPr/>
        </p:nvCxnSpPr>
        <p:spPr>
          <a:xfrm>
            <a:off x="658368" y="5623560"/>
            <a:ext cx="1280160" cy="0"/>
          </a:xfrm>
          <a:prstGeom prst="straightConnector1">
            <a:avLst/>
          </a:prstGeom>
          <a:noFill/>
          <a:ln cap="flat" cmpd="sng" w="31750">
            <a:solidFill>
              <a:srgbClr val="02C39A"/>
            </a:solidFill>
            <a:prstDash val="solid"/>
            <a:round/>
            <a:headEnd len="sm" w="sm" type="none"/>
            <a:tailEnd len="sm" w="sm" type="none"/>
          </a:ln>
        </p:spPr>
      </p:cxnSp>
      <p:sp>
        <p:nvSpPr>
          <p:cNvPr id="334" name="Google Shape;334;p17"/>
          <p:cNvSpPr/>
          <p:nvPr/>
        </p:nvSpPr>
        <p:spPr>
          <a:xfrm>
            <a:off x="640080" y="5806440"/>
            <a:ext cx="82296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Triin Roos, Vassili Golikov</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FAF9"/>
        </a:solidFill>
      </p:bgPr>
    </p:bg>
    <p:spTree>
      <p:nvGrpSpPr>
        <p:cNvPr id="339" name="Shape 339"/>
        <p:cNvGrpSpPr/>
        <p:nvPr/>
      </p:nvGrpSpPr>
      <p:grpSpPr>
        <a:xfrm>
          <a:off x="0" y="0"/>
          <a:ext cx="0" cy="0"/>
          <a:chOff x="0" y="0"/>
          <a:chExt cx="0" cy="0"/>
        </a:xfrm>
      </p:grpSpPr>
      <p:sp>
        <p:nvSpPr>
          <p:cNvPr id="340" name="Google Shape;340;p18"/>
          <p:cNvSpPr/>
          <p:nvPr/>
        </p:nvSpPr>
        <p:spPr>
          <a:xfrm>
            <a:off x="0" y="0"/>
            <a:ext cx="4206240" cy="6858000"/>
          </a:xfrm>
          <a:prstGeom prst="rect">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8"/>
          <p:cNvSpPr/>
          <p:nvPr/>
        </p:nvSpPr>
        <p:spPr>
          <a:xfrm>
            <a:off x="-1371600" y="4114800"/>
            <a:ext cx="4572000" cy="4572000"/>
          </a:xfrm>
          <a:prstGeom prst="ellipse">
            <a:avLst/>
          </a:prstGeom>
          <a:solidFill>
            <a:srgbClr val="00A896">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8"/>
          <p:cNvSpPr/>
          <p:nvPr/>
        </p:nvSpPr>
        <p:spPr>
          <a:xfrm>
            <a:off x="548640" y="2148840"/>
            <a:ext cx="3291840"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ALUSTUSEKS</a:t>
            </a:r>
            <a:endParaRPr b="0" i="0" sz="1700" u="none" cap="none" strike="noStrike">
              <a:solidFill>
                <a:schemeClr val="dk1"/>
              </a:solidFill>
              <a:latin typeface="Calibri"/>
              <a:ea typeface="Calibri"/>
              <a:cs typeface="Calibri"/>
              <a:sym typeface="Calibri"/>
            </a:endParaRPr>
          </a:p>
        </p:txBody>
      </p:sp>
      <p:sp>
        <p:nvSpPr>
          <p:cNvPr id="343" name="Google Shape;343;p18"/>
          <p:cNvSpPr/>
          <p:nvPr/>
        </p:nvSpPr>
        <p:spPr>
          <a:xfrm>
            <a:off x="548640" y="2560320"/>
            <a:ext cx="3383280" cy="1645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300"/>
              <a:buFont typeface="Cambria"/>
              <a:buNone/>
            </a:pPr>
            <a:r>
              <a:rPr b="1" i="0" lang="en-US" sz="3300" u="none" cap="none" strike="noStrike">
                <a:solidFill>
                  <a:srgbClr val="FFFFFF"/>
                </a:solidFill>
                <a:latin typeface="Cambria"/>
                <a:ea typeface="Cambria"/>
                <a:cs typeface="Cambria"/>
                <a:sym typeface="Cambria"/>
              </a:rPr>
              <a:t>Mõtle ühele näitele</a:t>
            </a:r>
            <a:endParaRPr b="0" i="0" sz="3300" u="none" cap="none" strike="noStrike">
              <a:solidFill>
                <a:schemeClr val="dk1"/>
              </a:solidFill>
              <a:latin typeface="Calibri"/>
              <a:ea typeface="Calibri"/>
              <a:cs typeface="Calibri"/>
              <a:sym typeface="Calibri"/>
            </a:endParaRPr>
          </a:p>
        </p:txBody>
      </p:sp>
      <p:sp>
        <p:nvSpPr>
          <p:cNvPr id="344" name="Google Shape;344;p18"/>
          <p:cNvSpPr/>
          <p:nvPr/>
        </p:nvSpPr>
        <p:spPr>
          <a:xfrm>
            <a:off x="4754880" y="1737360"/>
            <a:ext cx="6949440" cy="23774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3200"/>
              <a:buFont typeface="Cambria"/>
              <a:buNone/>
            </a:pPr>
            <a:r>
              <a:rPr b="1" i="1" lang="en-US" sz="3200" u="none" cap="none" strike="noStrike">
                <a:solidFill>
                  <a:srgbClr val="16292C"/>
                </a:solidFill>
                <a:latin typeface="Cambria"/>
                <a:ea typeface="Cambria"/>
                <a:cs typeface="Cambria"/>
                <a:sym typeface="Cambria"/>
              </a:rPr>
              <a:t>„Millal viimati mõtlesid: ‘keegi peaks selle ära muutma‘, kas koolis, Maardus või mujal?“</a:t>
            </a:r>
            <a:endParaRPr b="0" i="0" sz="32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9" name="Shape 349"/>
        <p:cNvGrpSpPr/>
        <p:nvPr/>
      </p:nvGrpSpPr>
      <p:grpSpPr>
        <a:xfrm>
          <a:off x="0" y="0"/>
          <a:ext cx="0" cy="0"/>
          <a:chOff x="0" y="0"/>
          <a:chExt cx="0" cy="0"/>
        </a:xfrm>
      </p:grpSpPr>
      <p:sp>
        <p:nvSpPr>
          <p:cNvPr id="350" name="Google Shape;350;p19"/>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MÕISTE</a:t>
            </a:r>
            <a:endParaRPr b="0" i="0" sz="1700" u="none" cap="none" strike="noStrike">
              <a:solidFill>
                <a:schemeClr val="dk1"/>
              </a:solidFill>
              <a:latin typeface="Calibri"/>
              <a:ea typeface="Calibri"/>
              <a:cs typeface="Calibri"/>
              <a:sym typeface="Calibri"/>
            </a:endParaRPr>
          </a:p>
        </p:txBody>
      </p:sp>
      <p:sp>
        <p:nvSpPr>
          <p:cNvPr id="351" name="Google Shape;351;p19"/>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Mis on aktiivne kodanik?</a:t>
            </a:r>
            <a:endParaRPr b="0" i="0" sz="4000" u="none" cap="none" strike="noStrike">
              <a:solidFill>
                <a:schemeClr val="dk1"/>
              </a:solidFill>
              <a:latin typeface="Calibri"/>
              <a:ea typeface="Calibri"/>
              <a:cs typeface="Calibri"/>
              <a:sym typeface="Calibri"/>
            </a:endParaRPr>
          </a:p>
        </p:txBody>
      </p:sp>
      <p:sp>
        <p:nvSpPr>
          <p:cNvPr id="352" name="Google Shape;352;p19"/>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9"/>
          <p:cNvSpPr/>
          <p:nvPr/>
        </p:nvSpPr>
        <p:spPr>
          <a:xfrm>
            <a:off x="960120" y="1847088"/>
            <a:ext cx="10451592"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Märkab probleemi või arenguvõimalust.</a:t>
            </a:r>
            <a:endParaRPr b="0" i="0" sz="2200" u="none" cap="none" strike="noStrike">
              <a:solidFill>
                <a:schemeClr val="dk1"/>
              </a:solidFill>
              <a:latin typeface="Calibri"/>
              <a:ea typeface="Calibri"/>
              <a:cs typeface="Calibri"/>
              <a:sym typeface="Calibri"/>
            </a:endParaRPr>
          </a:p>
        </p:txBody>
      </p:sp>
      <p:sp>
        <p:nvSpPr>
          <p:cNvPr id="354" name="Google Shape;354;p19"/>
          <p:cNvSpPr/>
          <p:nvPr/>
        </p:nvSpPr>
        <p:spPr>
          <a:xfrm>
            <a:off x="594360" y="2809494"/>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9"/>
          <p:cNvSpPr/>
          <p:nvPr/>
        </p:nvSpPr>
        <p:spPr>
          <a:xfrm>
            <a:off x="960120" y="2608326"/>
            <a:ext cx="10451592"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Otsib infot, kuidas asjad toimivad.</a:t>
            </a:r>
            <a:endParaRPr b="0" i="0" sz="2200" u="none" cap="none" strike="noStrike">
              <a:solidFill>
                <a:schemeClr val="dk1"/>
              </a:solidFill>
              <a:latin typeface="Calibri"/>
              <a:ea typeface="Calibri"/>
              <a:cs typeface="Calibri"/>
              <a:sym typeface="Calibri"/>
            </a:endParaRPr>
          </a:p>
        </p:txBody>
      </p:sp>
      <p:sp>
        <p:nvSpPr>
          <p:cNvPr id="356" name="Google Shape;356;p19"/>
          <p:cNvSpPr/>
          <p:nvPr/>
        </p:nvSpPr>
        <p:spPr>
          <a:xfrm>
            <a:off x="594360" y="3570732"/>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9"/>
          <p:cNvSpPr/>
          <p:nvPr/>
        </p:nvSpPr>
        <p:spPr>
          <a:xfrm>
            <a:off x="960120" y="3369564"/>
            <a:ext cx="10451592"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Räägib kaasa, kasutades olemasolevaid kanaleid.</a:t>
            </a:r>
            <a:endParaRPr b="0" i="0" sz="2200" u="none" cap="none" strike="noStrike">
              <a:solidFill>
                <a:schemeClr val="dk1"/>
              </a:solidFill>
              <a:latin typeface="Calibri"/>
              <a:ea typeface="Calibri"/>
              <a:cs typeface="Calibri"/>
              <a:sym typeface="Calibri"/>
            </a:endParaRPr>
          </a:p>
        </p:txBody>
      </p:sp>
      <p:sp>
        <p:nvSpPr>
          <p:cNvPr id="358" name="Google Shape;358;p19"/>
          <p:cNvSpPr/>
          <p:nvPr/>
        </p:nvSpPr>
        <p:spPr>
          <a:xfrm>
            <a:off x="594360" y="4331970"/>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9"/>
          <p:cNvSpPr/>
          <p:nvPr/>
        </p:nvSpPr>
        <p:spPr>
          <a:xfrm>
            <a:off x="960120" y="4130802"/>
            <a:ext cx="10451592"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Tegutseb, üksi või koos teistega.</a:t>
            </a:r>
            <a:endParaRPr b="0" i="0" sz="2200" u="none" cap="none" strike="noStrike">
              <a:solidFill>
                <a:schemeClr val="dk1"/>
              </a:solidFill>
              <a:latin typeface="Calibri"/>
              <a:ea typeface="Calibri"/>
              <a:cs typeface="Calibri"/>
              <a:sym typeface="Calibri"/>
            </a:endParaRPr>
          </a:p>
        </p:txBody>
      </p:sp>
      <p:sp>
        <p:nvSpPr>
          <p:cNvPr id="360" name="Google Shape;360;p19"/>
          <p:cNvSpPr/>
          <p:nvPr/>
        </p:nvSpPr>
        <p:spPr>
          <a:xfrm>
            <a:off x="457200" y="6446520"/>
            <a:ext cx="11274552"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7377"/>
              </a:buClr>
              <a:buSzPts val="1400"/>
              <a:buFont typeface="Calibri"/>
              <a:buNone/>
            </a:pPr>
            <a:r>
              <a:rPr b="0" i="0" lang="en-US" sz="1400" u="none" cap="none" strike="noStrike">
                <a:solidFill>
                  <a:srgbClr val="5B7377"/>
                </a:solidFill>
                <a:latin typeface="Calibri"/>
                <a:ea typeface="Calibri"/>
                <a:cs typeface="Calibri"/>
                <a:sym typeface="Calibri"/>
              </a:rPr>
              <a:t>Aktiivseks kodanikuks ei pea olema täiskasvanu ega poliitik.</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5" name="Shape 365"/>
        <p:cNvGrpSpPr/>
        <p:nvPr/>
      </p:nvGrpSpPr>
      <p:grpSpPr>
        <a:xfrm>
          <a:off x="0" y="0"/>
          <a:ext cx="0" cy="0"/>
          <a:chOff x="0" y="0"/>
          <a:chExt cx="0" cy="0"/>
        </a:xfrm>
      </p:grpSpPr>
      <p:sp>
        <p:nvSpPr>
          <p:cNvPr id="366" name="Google Shape;366;p20"/>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MIKS SEE ON OLULINE</a:t>
            </a:r>
            <a:endParaRPr b="0" i="0" sz="1700" u="none" cap="none" strike="noStrike">
              <a:solidFill>
                <a:schemeClr val="dk1"/>
              </a:solidFill>
              <a:latin typeface="Calibri"/>
              <a:ea typeface="Calibri"/>
              <a:cs typeface="Calibri"/>
              <a:sym typeface="Calibri"/>
            </a:endParaRPr>
          </a:p>
        </p:txBody>
      </p:sp>
      <p:sp>
        <p:nvSpPr>
          <p:cNvPr id="367" name="Google Shape;367;p20"/>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Kolm põhjust osaleda</a:t>
            </a:r>
            <a:endParaRPr b="0" i="0" sz="4000" u="none" cap="none" strike="noStrike">
              <a:solidFill>
                <a:schemeClr val="dk1"/>
              </a:solidFill>
              <a:latin typeface="Calibri"/>
              <a:ea typeface="Calibri"/>
              <a:cs typeface="Calibri"/>
              <a:sym typeface="Calibri"/>
            </a:endParaRPr>
          </a:p>
        </p:txBody>
      </p:sp>
      <p:sp>
        <p:nvSpPr>
          <p:cNvPr id="368" name="Google Shape;368;p20"/>
          <p:cNvSpPr/>
          <p:nvPr/>
        </p:nvSpPr>
        <p:spPr>
          <a:xfrm>
            <a:off x="548640" y="1965960"/>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0"/>
          <p:cNvSpPr/>
          <p:nvPr/>
        </p:nvSpPr>
        <p:spPr>
          <a:xfrm>
            <a:off x="777240"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0"/>
          <p:cNvSpPr/>
          <p:nvPr/>
        </p:nvSpPr>
        <p:spPr>
          <a:xfrm>
            <a:off x="777240"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371" name="Google Shape;371;p20"/>
          <p:cNvSpPr/>
          <p:nvPr/>
        </p:nvSpPr>
        <p:spPr>
          <a:xfrm>
            <a:off x="1325880" y="2039112"/>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Sinu hääl loeb</a:t>
            </a:r>
            <a:endParaRPr b="0" i="0" sz="2000" u="none" cap="none" strike="noStrike">
              <a:solidFill>
                <a:schemeClr val="dk1"/>
              </a:solidFill>
              <a:latin typeface="Calibri"/>
              <a:ea typeface="Calibri"/>
              <a:cs typeface="Calibri"/>
              <a:sym typeface="Calibri"/>
            </a:endParaRPr>
          </a:p>
        </p:txBody>
      </p:sp>
      <p:sp>
        <p:nvSpPr>
          <p:cNvPr id="372" name="Google Shape;372;p20"/>
          <p:cNvSpPr/>
          <p:nvPr/>
        </p:nvSpPr>
        <p:spPr>
          <a:xfrm>
            <a:off x="777240" y="2624328"/>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Otsused, mida koolis, linnas ja riigis tehakse, mõjutavad ka sind.</a:t>
            </a:r>
            <a:endParaRPr b="0" i="0" sz="1800" u="none" cap="none" strike="noStrike">
              <a:solidFill>
                <a:schemeClr val="dk1"/>
              </a:solidFill>
              <a:latin typeface="Calibri"/>
              <a:ea typeface="Calibri"/>
              <a:cs typeface="Calibri"/>
              <a:sym typeface="Calibri"/>
            </a:endParaRPr>
          </a:p>
        </p:txBody>
      </p:sp>
      <p:sp>
        <p:nvSpPr>
          <p:cNvPr id="373" name="Google Shape;373;p20"/>
          <p:cNvSpPr/>
          <p:nvPr/>
        </p:nvSpPr>
        <p:spPr>
          <a:xfrm>
            <a:off x="4352544" y="1965960"/>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0"/>
          <p:cNvSpPr/>
          <p:nvPr/>
        </p:nvSpPr>
        <p:spPr>
          <a:xfrm>
            <a:off x="4581144"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0"/>
          <p:cNvSpPr/>
          <p:nvPr/>
        </p:nvSpPr>
        <p:spPr>
          <a:xfrm>
            <a:off x="4581144"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376" name="Google Shape;376;p20"/>
          <p:cNvSpPr/>
          <p:nvPr/>
        </p:nvSpPr>
        <p:spPr>
          <a:xfrm>
            <a:off x="5129784" y="2039112"/>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Oskused, mis jäävad</a:t>
            </a:r>
            <a:endParaRPr b="0" i="0" sz="2000" u="none" cap="none" strike="noStrike">
              <a:solidFill>
                <a:schemeClr val="dk1"/>
              </a:solidFill>
              <a:latin typeface="Calibri"/>
              <a:ea typeface="Calibri"/>
              <a:cs typeface="Calibri"/>
              <a:sym typeface="Calibri"/>
            </a:endParaRPr>
          </a:p>
        </p:txBody>
      </p:sp>
      <p:sp>
        <p:nvSpPr>
          <p:cNvPr id="377" name="Google Shape;377;p20"/>
          <p:cNvSpPr/>
          <p:nvPr/>
        </p:nvSpPr>
        <p:spPr>
          <a:xfrm>
            <a:off x="4581144" y="2624328"/>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Argumenteerimine, koostöö, probleemide sõnastamine on kasulikud kõikjal.</a:t>
            </a:r>
            <a:endParaRPr b="0" i="0" sz="1800" u="none" cap="none" strike="noStrike">
              <a:solidFill>
                <a:schemeClr val="dk1"/>
              </a:solidFill>
              <a:latin typeface="Calibri"/>
              <a:ea typeface="Calibri"/>
              <a:cs typeface="Calibri"/>
              <a:sym typeface="Calibri"/>
            </a:endParaRPr>
          </a:p>
        </p:txBody>
      </p:sp>
      <p:sp>
        <p:nvSpPr>
          <p:cNvPr id="378" name="Google Shape;378;p20"/>
          <p:cNvSpPr/>
          <p:nvPr/>
        </p:nvSpPr>
        <p:spPr>
          <a:xfrm>
            <a:off x="8156448" y="1965960"/>
            <a:ext cx="3483864"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0"/>
          <p:cNvSpPr/>
          <p:nvPr/>
        </p:nvSpPr>
        <p:spPr>
          <a:xfrm>
            <a:off x="8385048"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0"/>
          <p:cNvSpPr/>
          <p:nvPr/>
        </p:nvSpPr>
        <p:spPr>
          <a:xfrm>
            <a:off x="8385048"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381" name="Google Shape;381;p20"/>
          <p:cNvSpPr/>
          <p:nvPr/>
        </p:nvSpPr>
        <p:spPr>
          <a:xfrm>
            <a:off x="8933688" y="2039112"/>
            <a:ext cx="2523744"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Mõju on päris</a:t>
            </a:r>
            <a:endParaRPr b="0" i="0" sz="2000" u="none" cap="none" strike="noStrike">
              <a:solidFill>
                <a:schemeClr val="dk1"/>
              </a:solidFill>
              <a:latin typeface="Calibri"/>
              <a:ea typeface="Calibri"/>
              <a:cs typeface="Calibri"/>
              <a:sym typeface="Calibri"/>
            </a:endParaRPr>
          </a:p>
        </p:txBody>
      </p:sp>
      <p:sp>
        <p:nvSpPr>
          <p:cNvPr id="382" name="Google Shape;382;p20"/>
          <p:cNvSpPr/>
          <p:nvPr/>
        </p:nvSpPr>
        <p:spPr>
          <a:xfrm>
            <a:off x="8385048" y="2624328"/>
            <a:ext cx="3026664"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Paljud kohaliku tasandi muutused algavad just noorte algatustest.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7" name="Shape 387"/>
        <p:cNvGrpSpPr/>
        <p:nvPr/>
      </p:nvGrpSpPr>
      <p:grpSpPr>
        <a:xfrm>
          <a:off x="0" y="0"/>
          <a:ext cx="0" cy="0"/>
          <a:chOff x="0" y="0"/>
          <a:chExt cx="0" cy="0"/>
        </a:xfrm>
      </p:grpSpPr>
      <p:sp>
        <p:nvSpPr>
          <p:cNvPr id="388" name="Google Shape;388;p21"/>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KOOLIS</a:t>
            </a:r>
            <a:endParaRPr b="0" i="0" sz="1700" u="none" cap="none" strike="noStrike">
              <a:solidFill>
                <a:schemeClr val="dk1"/>
              </a:solidFill>
              <a:latin typeface="Calibri"/>
              <a:ea typeface="Calibri"/>
              <a:cs typeface="Calibri"/>
              <a:sym typeface="Calibri"/>
            </a:endParaRPr>
          </a:p>
        </p:txBody>
      </p:sp>
      <p:sp>
        <p:nvSpPr>
          <p:cNvPr id="389" name="Google Shape;389;p21"/>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Õpilasesindus</a:t>
            </a:r>
            <a:endParaRPr b="0" i="0" sz="4000" u="none" cap="none" strike="noStrike">
              <a:solidFill>
                <a:schemeClr val="dk1"/>
              </a:solidFill>
              <a:latin typeface="Calibri"/>
              <a:ea typeface="Calibri"/>
              <a:cs typeface="Calibri"/>
              <a:sym typeface="Calibri"/>
            </a:endParaRPr>
          </a:p>
        </p:txBody>
      </p:sp>
      <p:sp>
        <p:nvSpPr>
          <p:cNvPr id="390" name="Google Shape;390;p21"/>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1"/>
          <p:cNvSpPr/>
          <p:nvPr/>
        </p:nvSpPr>
        <p:spPr>
          <a:xfrm>
            <a:off x="960120" y="1847088"/>
            <a:ext cx="6309360" cy="12230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Iga kooli õpilastel on õigus moodustada õpilasesindus, mis esindab õpilaste huve kooli juhtkonna ja hoolekogu ees.</a:t>
            </a:r>
            <a:endParaRPr b="0" i="0" sz="2200" u="none" cap="none" strike="noStrike">
              <a:solidFill>
                <a:schemeClr val="dk1"/>
              </a:solidFill>
              <a:latin typeface="Calibri"/>
              <a:ea typeface="Calibri"/>
              <a:cs typeface="Calibri"/>
              <a:sym typeface="Calibri"/>
            </a:endParaRPr>
          </a:p>
        </p:txBody>
      </p:sp>
      <p:sp>
        <p:nvSpPr>
          <p:cNvPr id="392" name="Google Shape;392;p21"/>
          <p:cNvSpPr/>
          <p:nvPr/>
        </p:nvSpPr>
        <p:spPr>
          <a:xfrm>
            <a:off x="594360" y="3563874"/>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1"/>
          <p:cNvSpPr/>
          <p:nvPr/>
        </p:nvSpPr>
        <p:spPr>
          <a:xfrm>
            <a:off x="960120" y="3362706"/>
            <a:ext cx="6309360" cy="8458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Õpilasesindus saab teha ettepanekuid kooli kodukorra, ürituste ja õppekorralduse kohta.</a:t>
            </a:r>
            <a:endParaRPr b="0" i="0" sz="2200" u="none" cap="none" strike="noStrike">
              <a:solidFill>
                <a:schemeClr val="dk1"/>
              </a:solidFill>
              <a:latin typeface="Calibri"/>
              <a:ea typeface="Calibri"/>
              <a:cs typeface="Calibri"/>
              <a:sym typeface="Calibri"/>
            </a:endParaRPr>
          </a:p>
        </p:txBody>
      </p:sp>
      <p:sp>
        <p:nvSpPr>
          <p:cNvPr id="394" name="Google Shape;394;p21"/>
          <p:cNvSpPr/>
          <p:nvPr/>
        </p:nvSpPr>
        <p:spPr>
          <a:xfrm>
            <a:off x="7406640" y="1874520"/>
            <a:ext cx="4206240" cy="3063240"/>
          </a:xfrm>
          <a:prstGeom prst="roundRect">
            <a:avLst>
              <a:gd fmla="val 3582" name="adj"/>
            </a:avLst>
          </a:prstGeom>
          <a:solidFill>
            <a:srgbClr val="F4FAF9"/>
          </a:solidFill>
          <a:ln cap="flat" cmpd="sng" w="12700">
            <a:solidFill>
              <a:srgbClr val="00A8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1"/>
          <p:cNvSpPr/>
          <p:nvPr/>
        </p:nvSpPr>
        <p:spPr>
          <a:xfrm>
            <a:off x="7589520" y="2103120"/>
            <a:ext cx="374904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8090"/>
              </a:buClr>
              <a:buSzPts val="1900"/>
              <a:buFont typeface="Calibri"/>
              <a:buNone/>
            </a:pPr>
            <a:r>
              <a:rPr b="1" i="0" lang="en-US" sz="1900" u="none" cap="none" strike="noStrike">
                <a:solidFill>
                  <a:srgbClr val="028090"/>
                </a:solidFill>
                <a:latin typeface="Calibri"/>
                <a:ea typeface="Calibri"/>
                <a:cs typeface="Calibri"/>
                <a:sym typeface="Calibri"/>
              </a:rPr>
              <a:t>KÜSIMUS</a:t>
            </a:r>
            <a:endParaRPr b="0" i="0" sz="1900" u="none" cap="none" strike="noStrike">
              <a:solidFill>
                <a:schemeClr val="dk1"/>
              </a:solidFill>
              <a:latin typeface="Calibri"/>
              <a:ea typeface="Calibri"/>
              <a:cs typeface="Calibri"/>
              <a:sym typeface="Calibri"/>
            </a:endParaRPr>
          </a:p>
        </p:txBody>
      </p:sp>
      <p:sp>
        <p:nvSpPr>
          <p:cNvPr id="396" name="Google Shape;396;p21"/>
          <p:cNvSpPr/>
          <p:nvPr/>
        </p:nvSpPr>
        <p:spPr>
          <a:xfrm>
            <a:off x="7589520" y="2560320"/>
            <a:ext cx="3749040" cy="2331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100"/>
              <a:buFont typeface="Calibri"/>
              <a:buNone/>
            </a:pPr>
            <a:r>
              <a:rPr b="0" i="0" lang="en-US" sz="2100" u="none" cap="none" strike="noStrike">
                <a:solidFill>
                  <a:srgbClr val="16292C"/>
                </a:solidFill>
                <a:latin typeface="Calibri"/>
                <a:ea typeface="Calibri"/>
                <a:cs typeface="Calibri"/>
                <a:sym typeface="Calibri"/>
              </a:rPr>
              <a:t>Kas teie koolis on õpilasesindus? Kas te teate, mida nad teevad?</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1" name="Shape 401"/>
        <p:cNvGrpSpPr/>
        <p:nvPr/>
      </p:nvGrpSpPr>
      <p:grpSpPr>
        <a:xfrm>
          <a:off x="0" y="0"/>
          <a:ext cx="0" cy="0"/>
          <a:chOff x="0" y="0"/>
          <a:chExt cx="0" cy="0"/>
        </a:xfrm>
      </p:grpSpPr>
      <p:sp>
        <p:nvSpPr>
          <p:cNvPr id="402" name="Google Shape;402;p22"/>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LINNA TASAND</a:t>
            </a:r>
            <a:endParaRPr b="0" i="0" sz="1700" u="none" cap="none" strike="noStrike">
              <a:solidFill>
                <a:schemeClr val="dk1"/>
              </a:solidFill>
              <a:latin typeface="Calibri"/>
              <a:ea typeface="Calibri"/>
              <a:cs typeface="Calibri"/>
              <a:sym typeface="Calibri"/>
            </a:endParaRPr>
          </a:p>
        </p:txBody>
      </p:sp>
      <p:sp>
        <p:nvSpPr>
          <p:cNvPr id="403" name="Google Shape;403;p22"/>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Noortevolikogu: mis see on?</a:t>
            </a:r>
            <a:endParaRPr b="0" i="0" sz="4000" u="none" cap="none" strike="noStrike">
              <a:solidFill>
                <a:schemeClr val="dk1"/>
              </a:solidFill>
              <a:latin typeface="Calibri"/>
              <a:ea typeface="Calibri"/>
              <a:cs typeface="Calibri"/>
              <a:sym typeface="Calibri"/>
            </a:endParaRPr>
          </a:p>
        </p:txBody>
      </p:sp>
      <p:sp>
        <p:nvSpPr>
          <p:cNvPr id="404" name="Google Shape;404;p22"/>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2"/>
          <p:cNvSpPr/>
          <p:nvPr/>
        </p:nvSpPr>
        <p:spPr>
          <a:xfrm>
            <a:off x="960120" y="1847088"/>
            <a:ext cx="6309360" cy="8458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Noortevolikogu on kohaliku omavalitsuse juures tegutsev noorte oma esinduskogu.</a:t>
            </a:r>
            <a:endParaRPr b="0" i="0" sz="2200" u="none" cap="none" strike="noStrike">
              <a:solidFill>
                <a:schemeClr val="dk1"/>
              </a:solidFill>
              <a:latin typeface="Calibri"/>
              <a:ea typeface="Calibri"/>
              <a:cs typeface="Calibri"/>
              <a:sym typeface="Calibri"/>
            </a:endParaRPr>
          </a:p>
        </p:txBody>
      </p:sp>
      <p:sp>
        <p:nvSpPr>
          <p:cNvPr id="406" name="Google Shape;406;p22"/>
          <p:cNvSpPr/>
          <p:nvPr/>
        </p:nvSpPr>
        <p:spPr>
          <a:xfrm>
            <a:off x="594360" y="3186684"/>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2"/>
          <p:cNvSpPr/>
          <p:nvPr/>
        </p:nvSpPr>
        <p:spPr>
          <a:xfrm>
            <a:off x="960120" y="2985516"/>
            <a:ext cx="6309360" cy="12230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Maardus tegutseb Maardu linna Noortevolikogu, mis annab noortele võimaluse osaleda otsustusprotsessides.</a:t>
            </a:r>
            <a:endParaRPr b="0" i="0" sz="2200" u="none" cap="none" strike="noStrike">
              <a:solidFill>
                <a:schemeClr val="dk1"/>
              </a:solidFill>
              <a:latin typeface="Calibri"/>
              <a:ea typeface="Calibri"/>
              <a:cs typeface="Calibri"/>
              <a:sym typeface="Calibri"/>
            </a:endParaRPr>
          </a:p>
        </p:txBody>
      </p:sp>
      <p:sp>
        <p:nvSpPr>
          <p:cNvPr id="408" name="Google Shape;408;p22"/>
          <p:cNvSpPr/>
          <p:nvPr/>
        </p:nvSpPr>
        <p:spPr>
          <a:xfrm>
            <a:off x="594360" y="4702302"/>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2"/>
          <p:cNvSpPr/>
          <p:nvPr/>
        </p:nvSpPr>
        <p:spPr>
          <a:xfrm>
            <a:off x="960120" y="4501134"/>
            <a:ext cx="6309360" cy="12230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lang="en-US" sz="2200">
                <a:solidFill>
                  <a:srgbClr val="16292C"/>
                </a:solidFill>
                <a:latin typeface="Calibri"/>
                <a:ea typeface="Calibri"/>
                <a:cs typeface="Calibri"/>
                <a:sym typeface="Calibri"/>
              </a:rPr>
              <a:t>Noortevolikogu koosneb 7 liikmest. Hääleõiguslikud on kõik Maardus registreeritud elanikud vanuses 14-26 a. ning Maardu linna koolide õpilased vanuses 14-26 a.</a:t>
            </a:r>
            <a:endParaRPr sz="2200">
              <a:solidFill>
                <a:srgbClr val="16292C"/>
              </a:solidFill>
              <a:latin typeface="Calibri"/>
              <a:ea typeface="Calibri"/>
              <a:cs typeface="Calibri"/>
              <a:sym typeface="Calibri"/>
            </a:endParaRPr>
          </a:p>
        </p:txBody>
      </p:sp>
      <p:sp>
        <p:nvSpPr>
          <p:cNvPr id="410" name="Google Shape;410;p22"/>
          <p:cNvSpPr/>
          <p:nvPr/>
        </p:nvSpPr>
        <p:spPr>
          <a:xfrm>
            <a:off x="7406640" y="1874520"/>
            <a:ext cx="4206240" cy="3063240"/>
          </a:xfrm>
          <a:prstGeom prst="roundRect">
            <a:avLst>
              <a:gd fmla="val 3582" name="adj"/>
            </a:avLst>
          </a:prstGeom>
          <a:solidFill>
            <a:srgbClr val="F4FAF9"/>
          </a:solidFill>
          <a:ln cap="flat" cmpd="sng" w="12700">
            <a:solidFill>
              <a:srgbClr val="00A8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2"/>
          <p:cNvSpPr/>
          <p:nvPr/>
        </p:nvSpPr>
        <p:spPr>
          <a:xfrm>
            <a:off x="7589520" y="2103120"/>
            <a:ext cx="374904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8090"/>
              </a:buClr>
              <a:buSzPts val="1900"/>
              <a:buFont typeface="Calibri"/>
              <a:buNone/>
            </a:pPr>
            <a:r>
              <a:rPr b="1" i="0" lang="en-US" sz="1900" u="none" cap="none" strike="noStrike">
                <a:solidFill>
                  <a:srgbClr val="028090"/>
                </a:solidFill>
                <a:latin typeface="Calibri"/>
                <a:ea typeface="Calibri"/>
                <a:cs typeface="Calibri"/>
                <a:sym typeface="Calibri"/>
              </a:rPr>
              <a:t>MAARDU KONTEKST</a:t>
            </a:r>
            <a:endParaRPr b="0" i="0" sz="1900" u="none" cap="none" strike="noStrike">
              <a:solidFill>
                <a:schemeClr val="dk1"/>
              </a:solidFill>
              <a:latin typeface="Calibri"/>
              <a:ea typeface="Calibri"/>
              <a:cs typeface="Calibri"/>
              <a:sym typeface="Calibri"/>
            </a:endParaRPr>
          </a:p>
        </p:txBody>
      </p:sp>
      <p:sp>
        <p:nvSpPr>
          <p:cNvPr id="412" name="Google Shape;412;p22"/>
          <p:cNvSpPr/>
          <p:nvPr/>
        </p:nvSpPr>
        <p:spPr>
          <a:xfrm>
            <a:off x="7589520" y="2560320"/>
            <a:ext cx="3749040" cy="2331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100"/>
              <a:buFont typeface="Calibri"/>
              <a:buNone/>
            </a:pPr>
            <a:r>
              <a:rPr b="0" i="0" lang="en-US" sz="2100" u="none" cap="none" strike="noStrike">
                <a:solidFill>
                  <a:srgbClr val="16292C"/>
                </a:solidFill>
                <a:latin typeface="Calibri"/>
                <a:ea typeface="Calibri"/>
                <a:cs typeface="Calibri"/>
                <a:sym typeface="Calibri"/>
              </a:rPr>
              <a:t>Noortevolikogu ettepanekud linnavolikogule ja -valitsusele on soovitusliku iseloomuga, aga linn on kohustatud noortevolikoguga noorsootöö küsimustes konsulteerima.</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7" name="Shape 417"/>
        <p:cNvGrpSpPr/>
        <p:nvPr/>
      </p:nvGrpSpPr>
      <p:grpSpPr>
        <a:xfrm>
          <a:off x="0" y="0"/>
          <a:ext cx="0" cy="0"/>
          <a:chOff x="0" y="0"/>
          <a:chExt cx="0" cy="0"/>
        </a:xfrm>
      </p:grpSpPr>
      <p:sp>
        <p:nvSpPr>
          <p:cNvPr id="418" name="Google Shape;418;p23"/>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LINNA TASAND</a:t>
            </a:r>
            <a:endParaRPr b="0" i="0" sz="1700" u="none" cap="none" strike="noStrike">
              <a:solidFill>
                <a:schemeClr val="dk1"/>
              </a:solidFill>
              <a:latin typeface="Calibri"/>
              <a:ea typeface="Calibri"/>
              <a:cs typeface="Calibri"/>
              <a:sym typeface="Calibri"/>
            </a:endParaRPr>
          </a:p>
        </p:txBody>
      </p:sp>
      <p:sp>
        <p:nvSpPr>
          <p:cNvPr id="419" name="Google Shape;419;p23"/>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Kaasamiskoosolekud ja avalikud arutelud</a:t>
            </a:r>
            <a:endParaRPr b="0" i="0" sz="4000" u="none" cap="none" strike="noStrike">
              <a:solidFill>
                <a:schemeClr val="dk1"/>
              </a:solidFill>
              <a:latin typeface="Calibri"/>
              <a:ea typeface="Calibri"/>
              <a:cs typeface="Calibri"/>
              <a:sym typeface="Calibri"/>
            </a:endParaRPr>
          </a:p>
        </p:txBody>
      </p:sp>
      <p:sp>
        <p:nvSpPr>
          <p:cNvPr id="420" name="Google Shape;420;p23"/>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3"/>
          <p:cNvSpPr/>
          <p:nvPr/>
        </p:nvSpPr>
        <p:spPr>
          <a:xfrm>
            <a:off x="960120" y="1847088"/>
            <a:ext cx="6309360" cy="12230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Kohalik omavalitsus korraldab aeg-ajalt avalikke arutelusid, nt eelarve, linnaruumi või arengukavade teemal.</a:t>
            </a:r>
            <a:endParaRPr b="0" i="0" sz="2200" u="none" cap="none" strike="noStrike">
              <a:solidFill>
                <a:schemeClr val="dk1"/>
              </a:solidFill>
              <a:latin typeface="Calibri"/>
              <a:ea typeface="Calibri"/>
              <a:cs typeface="Calibri"/>
              <a:sym typeface="Calibri"/>
            </a:endParaRPr>
          </a:p>
        </p:txBody>
      </p:sp>
      <p:sp>
        <p:nvSpPr>
          <p:cNvPr id="422" name="Google Shape;422;p23"/>
          <p:cNvSpPr/>
          <p:nvPr/>
        </p:nvSpPr>
        <p:spPr>
          <a:xfrm>
            <a:off x="594360" y="3563874"/>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3"/>
          <p:cNvSpPr/>
          <p:nvPr/>
        </p:nvSpPr>
        <p:spPr>
          <a:xfrm>
            <a:off x="960120" y="3362706"/>
            <a:ext cx="6309360" cy="8458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Nendel koosolekutel saab küsida küsimusi, teha ettepanekuid ja kuulda teiste elanike arvamust.</a:t>
            </a:r>
            <a:endParaRPr b="0" i="0" sz="2200" u="none" cap="none" strike="noStrike">
              <a:solidFill>
                <a:schemeClr val="dk1"/>
              </a:solidFill>
              <a:latin typeface="Calibri"/>
              <a:ea typeface="Calibri"/>
              <a:cs typeface="Calibri"/>
              <a:sym typeface="Calibri"/>
            </a:endParaRPr>
          </a:p>
        </p:txBody>
      </p:sp>
      <p:sp>
        <p:nvSpPr>
          <p:cNvPr id="424" name="Google Shape;424;p23"/>
          <p:cNvSpPr/>
          <p:nvPr/>
        </p:nvSpPr>
        <p:spPr>
          <a:xfrm>
            <a:off x="7406640" y="1874520"/>
            <a:ext cx="4206240" cy="3063240"/>
          </a:xfrm>
          <a:prstGeom prst="roundRect">
            <a:avLst>
              <a:gd fmla="val 3582" name="adj"/>
            </a:avLst>
          </a:prstGeom>
          <a:solidFill>
            <a:srgbClr val="F4FAF9"/>
          </a:solidFill>
          <a:ln cap="flat" cmpd="sng" w="12700">
            <a:solidFill>
              <a:srgbClr val="00A8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3"/>
          <p:cNvSpPr/>
          <p:nvPr/>
        </p:nvSpPr>
        <p:spPr>
          <a:xfrm>
            <a:off x="7589520" y="2103120"/>
            <a:ext cx="374904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8090"/>
              </a:buClr>
              <a:buSzPts val="1900"/>
              <a:buFont typeface="Calibri"/>
              <a:buNone/>
            </a:pPr>
            <a:r>
              <a:rPr b="1" i="0" lang="en-US" sz="1900" u="none" cap="none" strike="noStrike">
                <a:solidFill>
                  <a:srgbClr val="028090"/>
                </a:solidFill>
                <a:latin typeface="Calibri"/>
                <a:ea typeface="Calibri"/>
                <a:cs typeface="Calibri"/>
                <a:sym typeface="Calibri"/>
              </a:rPr>
              <a:t>KUST INFOT LEIDA?</a:t>
            </a:r>
            <a:endParaRPr b="0" i="0" sz="1900" u="none" cap="none" strike="noStrike">
              <a:solidFill>
                <a:schemeClr val="dk1"/>
              </a:solidFill>
              <a:latin typeface="Calibri"/>
              <a:ea typeface="Calibri"/>
              <a:cs typeface="Calibri"/>
              <a:sym typeface="Calibri"/>
            </a:endParaRPr>
          </a:p>
        </p:txBody>
      </p:sp>
      <p:sp>
        <p:nvSpPr>
          <p:cNvPr id="426" name="Google Shape;426;p23"/>
          <p:cNvSpPr/>
          <p:nvPr/>
        </p:nvSpPr>
        <p:spPr>
          <a:xfrm>
            <a:off x="7589520" y="2560320"/>
            <a:ext cx="3749040" cy="2331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100"/>
              <a:buFont typeface="Calibri"/>
              <a:buNone/>
            </a:pPr>
            <a:r>
              <a:rPr b="0" i="0" lang="en-US" sz="2100" u="none" cap="none" strike="noStrike">
                <a:solidFill>
                  <a:srgbClr val="16292C"/>
                </a:solidFill>
                <a:latin typeface="Calibri"/>
                <a:ea typeface="Calibri"/>
                <a:cs typeface="Calibri"/>
                <a:sym typeface="Calibri"/>
              </a:rPr>
              <a:t>Linna kodulehelt, sotsiaalmeediast, koolist.</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1" name="Shape 431"/>
        <p:cNvGrpSpPr/>
        <p:nvPr/>
      </p:nvGrpSpPr>
      <p:grpSpPr>
        <a:xfrm>
          <a:off x="0" y="0"/>
          <a:ext cx="0" cy="0"/>
          <a:chOff x="0" y="0"/>
          <a:chExt cx="0" cy="0"/>
        </a:xfrm>
      </p:grpSpPr>
      <p:sp>
        <p:nvSpPr>
          <p:cNvPr id="432" name="Google Shape;432;p24"/>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KIRJALIK KANAL</a:t>
            </a:r>
            <a:endParaRPr b="0" i="0" sz="1700" u="none" cap="none" strike="noStrike">
              <a:solidFill>
                <a:schemeClr val="dk1"/>
              </a:solidFill>
              <a:latin typeface="Calibri"/>
              <a:ea typeface="Calibri"/>
              <a:cs typeface="Calibri"/>
              <a:sym typeface="Calibri"/>
            </a:endParaRPr>
          </a:p>
        </p:txBody>
      </p:sp>
      <p:sp>
        <p:nvSpPr>
          <p:cNvPr id="433" name="Google Shape;433;p24"/>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Avalik pöördumine</a:t>
            </a:r>
            <a:endParaRPr b="0" i="0" sz="4000" u="none" cap="none" strike="noStrike">
              <a:solidFill>
                <a:schemeClr val="dk1"/>
              </a:solidFill>
              <a:latin typeface="Calibri"/>
              <a:ea typeface="Calibri"/>
              <a:cs typeface="Calibri"/>
              <a:sym typeface="Calibri"/>
            </a:endParaRPr>
          </a:p>
        </p:txBody>
      </p:sp>
      <p:sp>
        <p:nvSpPr>
          <p:cNvPr id="434" name="Google Shape;434;p24"/>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4"/>
          <p:cNvSpPr/>
          <p:nvPr/>
        </p:nvSpPr>
        <p:spPr>
          <a:xfrm>
            <a:off x="960120" y="1847088"/>
            <a:ext cx="6309360" cy="12230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Igal inimesel, ka noorel, on õigus pöörduda kirjalikult kooli, linnavalitsuse või mõne teise asutuse poole.</a:t>
            </a:r>
            <a:endParaRPr b="0" i="0" sz="2200" u="none" cap="none" strike="noStrike">
              <a:solidFill>
                <a:schemeClr val="dk1"/>
              </a:solidFill>
              <a:latin typeface="Calibri"/>
              <a:ea typeface="Calibri"/>
              <a:cs typeface="Calibri"/>
              <a:sym typeface="Calibri"/>
            </a:endParaRPr>
          </a:p>
        </p:txBody>
      </p:sp>
      <p:sp>
        <p:nvSpPr>
          <p:cNvPr id="436" name="Google Shape;436;p24"/>
          <p:cNvSpPr/>
          <p:nvPr/>
        </p:nvSpPr>
        <p:spPr>
          <a:xfrm>
            <a:off x="594360" y="3563874"/>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4"/>
          <p:cNvSpPr/>
          <p:nvPr/>
        </p:nvSpPr>
        <p:spPr>
          <a:xfrm>
            <a:off x="960120" y="3362706"/>
            <a:ext cx="6309360"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Pöördumisele peab vastama mõistliku aja jooksul.</a:t>
            </a:r>
            <a:endParaRPr b="0" i="0" sz="2200" u="none" cap="none" strike="noStrike">
              <a:solidFill>
                <a:schemeClr val="dk1"/>
              </a:solidFill>
              <a:latin typeface="Calibri"/>
              <a:ea typeface="Calibri"/>
              <a:cs typeface="Calibri"/>
              <a:sym typeface="Calibri"/>
            </a:endParaRPr>
          </a:p>
        </p:txBody>
      </p:sp>
      <p:sp>
        <p:nvSpPr>
          <p:cNvPr id="438" name="Google Shape;438;p24"/>
          <p:cNvSpPr/>
          <p:nvPr/>
        </p:nvSpPr>
        <p:spPr>
          <a:xfrm>
            <a:off x="7406640" y="1874520"/>
            <a:ext cx="4206240" cy="3063240"/>
          </a:xfrm>
          <a:prstGeom prst="roundRect">
            <a:avLst>
              <a:gd fmla="val 3582" name="adj"/>
            </a:avLst>
          </a:prstGeom>
          <a:solidFill>
            <a:srgbClr val="F4FAF9"/>
          </a:solidFill>
          <a:ln cap="flat" cmpd="sng" w="12700">
            <a:solidFill>
              <a:srgbClr val="00A8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4"/>
          <p:cNvSpPr/>
          <p:nvPr/>
        </p:nvSpPr>
        <p:spPr>
          <a:xfrm>
            <a:off x="7589520" y="2103120"/>
            <a:ext cx="374904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8090"/>
              </a:buClr>
              <a:buSzPts val="1900"/>
              <a:buFont typeface="Calibri"/>
              <a:buNone/>
            </a:pPr>
            <a:r>
              <a:rPr b="1" i="0" lang="en-US" sz="1900" u="none" cap="none" strike="noStrike">
                <a:solidFill>
                  <a:srgbClr val="028090"/>
                </a:solidFill>
                <a:latin typeface="Calibri"/>
                <a:ea typeface="Calibri"/>
                <a:cs typeface="Calibri"/>
                <a:sym typeface="Calibri"/>
              </a:rPr>
              <a:t>HEA PÖÖRDUMINE ON</a:t>
            </a:r>
            <a:endParaRPr b="0" i="0" sz="1900" u="none" cap="none" strike="noStrike">
              <a:solidFill>
                <a:schemeClr val="dk1"/>
              </a:solidFill>
              <a:latin typeface="Calibri"/>
              <a:ea typeface="Calibri"/>
              <a:cs typeface="Calibri"/>
              <a:sym typeface="Calibri"/>
            </a:endParaRPr>
          </a:p>
        </p:txBody>
      </p:sp>
      <p:sp>
        <p:nvSpPr>
          <p:cNvPr id="440" name="Google Shape;440;p24"/>
          <p:cNvSpPr/>
          <p:nvPr/>
        </p:nvSpPr>
        <p:spPr>
          <a:xfrm>
            <a:off x="7589520" y="2560320"/>
            <a:ext cx="3749040" cy="2331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100"/>
              <a:buFont typeface="Calibri"/>
              <a:buNone/>
            </a:pPr>
            <a:r>
              <a:rPr b="0" i="0" lang="en-US" sz="2100" u="none" cap="none" strike="noStrike">
                <a:solidFill>
                  <a:srgbClr val="16292C"/>
                </a:solidFill>
                <a:latin typeface="Calibri"/>
                <a:ea typeface="Calibri"/>
                <a:cs typeface="Calibri"/>
                <a:sym typeface="Calibri"/>
              </a:rPr>
              <a:t>Konkreetne (mis, kus, millal); põhjendatud (miks oluline); lahendusele suunatud (mida sooviksid muudetavat).</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5" name="Shape 445"/>
        <p:cNvGrpSpPr/>
        <p:nvPr/>
      </p:nvGrpSpPr>
      <p:grpSpPr>
        <a:xfrm>
          <a:off x="0" y="0"/>
          <a:ext cx="0" cy="0"/>
          <a:chOff x="0" y="0"/>
          <a:chExt cx="0" cy="0"/>
        </a:xfrm>
      </p:grpSpPr>
      <p:sp>
        <p:nvSpPr>
          <p:cNvPr id="446" name="Google Shape;446;p25"/>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VÄLJASPOOL AMETLIKKE KANALEID</a:t>
            </a:r>
            <a:endParaRPr b="0" i="0" sz="1700" u="none" cap="none" strike="noStrike">
              <a:solidFill>
                <a:schemeClr val="dk1"/>
              </a:solidFill>
              <a:latin typeface="Calibri"/>
              <a:ea typeface="Calibri"/>
              <a:cs typeface="Calibri"/>
              <a:sym typeface="Calibri"/>
            </a:endParaRPr>
          </a:p>
        </p:txBody>
      </p:sp>
      <p:sp>
        <p:nvSpPr>
          <p:cNvPr id="447" name="Google Shape;447;p25"/>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Kohalikud algatused</a:t>
            </a:r>
            <a:endParaRPr b="0" i="0" sz="4000" u="none" cap="none" strike="noStrike">
              <a:solidFill>
                <a:schemeClr val="dk1"/>
              </a:solidFill>
              <a:latin typeface="Calibri"/>
              <a:ea typeface="Calibri"/>
              <a:cs typeface="Calibri"/>
              <a:sym typeface="Calibri"/>
            </a:endParaRPr>
          </a:p>
        </p:txBody>
      </p:sp>
      <p:sp>
        <p:nvSpPr>
          <p:cNvPr id="448" name="Google Shape;448;p25"/>
          <p:cNvSpPr/>
          <p:nvPr/>
        </p:nvSpPr>
        <p:spPr>
          <a:xfrm>
            <a:off x="548640" y="1965960"/>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5"/>
          <p:cNvSpPr/>
          <p:nvPr/>
        </p:nvSpPr>
        <p:spPr>
          <a:xfrm>
            <a:off x="777240"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5"/>
          <p:cNvSpPr/>
          <p:nvPr/>
        </p:nvSpPr>
        <p:spPr>
          <a:xfrm>
            <a:off x="777240"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451" name="Google Shape;451;p25"/>
          <p:cNvSpPr/>
          <p:nvPr/>
        </p:nvSpPr>
        <p:spPr>
          <a:xfrm>
            <a:off x="1325880" y="2039112"/>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Kogukonnaprojekt</a:t>
            </a:r>
            <a:endParaRPr b="0" i="0" sz="2000" u="none" cap="none" strike="noStrike">
              <a:solidFill>
                <a:schemeClr val="dk1"/>
              </a:solidFill>
              <a:latin typeface="Calibri"/>
              <a:ea typeface="Calibri"/>
              <a:cs typeface="Calibri"/>
              <a:sym typeface="Calibri"/>
            </a:endParaRPr>
          </a:p>
        </p:txBody>
      </p:sp>
      <p:sp>
        <p:nvSpPr>
          <p:cNvPr id="452" name="Google Shape;452;p25"/>
          <p:cNvSpPr/>
          <p:nvPr/>
        </p:nvSpPr>
        <p:spPr>
          <a:xfrm>
            <a:off x="777240" y="2624328"/>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Nt heakorrapäev, noorteüritus.</a:t>
            </a:r>
            <a:endParaRPr b="0" i="0" sz="1800" u="none" cap="none" strike="noStrike">
              <a:solidFill>
                <a:schemeClr val="dk1"/>
              </a:solidFill>
              <a:latin typeface="Calibri"/>
              <a:ea typeface="Calibri"/>
              <a:cs typeface="Calibri"/>
              <a:sym typeface="Calibri"/>
            </a:endParaRPr>
          </a:p>
        </p:txBody>
      </p:sp>
      <p:sp>
        <p:nvSpPr>
          <p:cNvPr id="453" name="Google Shape;453;p25"/>
          <p:cNvSpPr/>
          <p:nvPr/>
        </p:nvSpPr>
        <p:spPr>
          <a:xfrm>
            <a:off x="6254496" y="1965960"/>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5"/>
          <p:cNvSpPr/>
          <p:nvPr/>
        </p:nvSpPr>
        <p:spPr>
          <a:xfrm>
            <a:off x="6483096" y="2148840"/>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5"/>
          <p:cNvSpPr/>
          <p:nvPr/>
        </p:nvSpPr>
        <p:spPr>
          <a:xfrm>
            <a:off x="6483096" y="2148840"/>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456" name="Google Shape;456;p25"/>
          <p:cNvSpPr/>
          <p:nvPr/>
        </p:nvSpPr>
        <p:spPr>
          <a:xfrm>
            <a:off x="7031736" y="2039112"/>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Kaasav eelarve</a:t>
            </a:r>
            <a:endParaRPr b="0" i="0" sz="2000" u="none" cap="none" strike="noStrike">
              <a:solidFill>
                <a:schemeClr val="dk1"/>
              </a:solidFill>
              <a:latin typeface="Calibri"/>
              <a:ea typeface="Calibri"/>
              <a:cs typeface="Calibri"/>
              <a:sym typeface="Calibri"/>
            </a:endParaRPr>
          </a:p>
        </p:txBody>
      </p:sp>
      <p:sp>
        <p:nvSpPr>
          <p:cNvPr id="457" name="Google Shape;457;p25"/>
          <p:cNvSpPr/>
          <p:nvPr/>
        </p:nvSpPr>
        <p:spPr>
          <a:xfrm>
            <a:off x="6483096" y="2624328"/>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Kui linn seda pakub, saavad elanikud ideid esitada ja hääletada.</a:t>
            </a:r>
            <a:endParaRPr b="0" i="0" sz="1800" u="none" cap="none" strike="noStrike">
              <a:solidFill>
                <a:schemeClr val="dk1"/>
              </a:solidFill>
              <a:latin typeface="Calibri"/>
              <a:ea typeface="Calibri"/>
              <a:cs typeface="Calibri"/>
              <a:sym typeface="Calibri"/>
            </a:endParaRPr>
          </a:p>
        </p:txBody>
      </p:sp>
      <p:sp>
        <p:nvSpPr>
          <p:cNvPr id="458" name="Google Shape;458;p25"/>
          <p:cNvSpPr/>
          <p:nvPr/>
        </p:nvSpPr>
        <p:spPr>
          <a:xfrm>
            <a:off x="548640" y="4233672"/>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5"/>
          <p:cNvSpPr/>
          <p:nvPr/>
        </p:nvSpPr>
        <p:spPr>
          <a:xfrm>
            <a:off x="777240" y="4416552"/>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5"/>
          <p:cNvSpPr/>
          <p:nvPr/>
        </p:nvSpPr>
        <p:spPr>
          <a:xfrm>
            <a:off x="777240" y="4416552"/>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461" name="Google Shape;461;p25"/>
          <p:cNvSpPr/>
          <p:nvPr/>
        </p:nvSpPr>
        <p:spPr>
          <a:xfrm>
            <a:off x="1325880" y="4306824"/>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Koostöö MTÜ / noortekeskusega</a:t>
            </a:r>
            <a:endParaRPr b="0" i="0" sz="2000" u="none" cap="none" strike="noStrike">
              <a:solidFill>
                <a:schemeClr val="dk1"/>
              </a:solidFill>
              <a:latin typeface="Calibri"/>
              <a:ea typeface="Calibri"/>
              <a:cs typeface="Calibri"/>
              <a:sym typeface="Calibri"/>
            </a:endParaRPr>
          </a:p>
        </p:txBody>
      </p:sp>
      <p:sp>
        <p:nvSpPr>
          <p:cNvPr id="462" name="Google Shape;462;p25"/>
          <p:cNvSpPr/>
          <p:nvPr/>
        </p:nvSpPr>
        <p:spPr>
          <a:xfrm>
            <a:off x="777240" y="4892040"/>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Ühine tegevus kohaliku organisatsiooniga.</a:t>
            </a:r>
            <a:endParaRPr b="0" i="0" sz="1800" u="none" cap="none" strike="noStrike">
              <a:solidFill>
                <a:schemeClr val="dk1"/>
              </a:solidFill>
              <a:latin typeface="Calibri"/>
              <a:ea typeface="Calibri"/>
              <a:cs typeface="Calibri"/>
              <a:sym typeface="Calibri"/>
            </a:endParaRPr>
          </a:p>
        </p:txBody>
      </p:sp>
      <p:sp>
        <p:nvSpPr>
          <p:cNvPr id="463" name="Google Shape;463;p25"/>
          <p:cNvSpPr/>
          <p:nvPr/>
        </p:nvSpPr>
        <p:spPr>
          <a:xfrm>
            <a:off x="6254496" y="4233672"/>
            <a:ext cx="5385816" cy="2011680"/>
          </a:xfrm>
          <a:prstGeom prst="roundRect">
            <a:avLst>
              <a:gd fmla="val 4545" name="adj"/>
            </a:avLst>
          </a:prstGeom>
          <a:solidFill>
            <a:srgbClr val="F4FA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5"/>
          <p:cNvSpPr/>
          <p:nvPr/>
        </p:nvSpPr>
        <p:spPr>
          <a:xfrm>
            <a:off x="6483096" y="4416552"/>
            <a:ext cx="438912" cy="438912"/>
          </a:xfrm>
          <a:prstGeom prst="ellipse">
            <a:avLst/>
          </a:prstGeom>
          <a:solidFill>
            <a:srgbClr val="0280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5"/>
          <p:cNvSpPr/>
          <p:nvPr/>
        </p:nvSpPr>
        <p:spPr>
          <a:xfrm>
            <a:off x="6483096" y="4416552"/>
            <a:ext cx="438912" cy="43891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1900"/>
              <a:buFont typeface="Calibri"/>
              <a:buNone/>
            </a:pPr>
            <a:r>
              <a:rPr b="1" i="0" lang="en-US" sz="1900" u="none" cap="none" strike="noStrike">
                <a:solidFill>
                  <a:srgbClr val="FFFFFF"/>
                </a:solidFill>
                <a:latin typeface="Calibri"/>
                <a:ea typeface="Calibri"/>
                <a:cs typeface="Calibri"/>
                <a:sym typeface="Calibri"/>
              </a:rPr>
              <a:t>•</a:t>
            </a:r>
            <a:endParaRPr b="0" i="0" sz="1900" u="none" cap="none" strike="noStrike">
              <a:solidFill>
                <a:schemeClr val="dk1"/>
              </a:solidFill>
              <a:latin typeface="Calibri"/>
              <a:ea typeface="Calibri"/>
              <a:cs typeface="Calibri"/>
              <a:sym typeface="Calibri"/>
            </a:endParaRPr>
          </a:p>
        </p:txBody>
      </p:sp>
      <p:sp>
        <p:nvSpPr>
          <p:cNvPr id="466" name="Google Shape;466;p25"/>
          <p:cNvSpPr/>
          <p:nvPr/>
        </p:nvSpPr>
        <p:spPr>
          <a:xfrm>
            <a:off x="7031736" y="4306824"/>
            <a:ext cx="4425696" cy="5029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000"/>
              <a:buFont typeface="Calibri"/>
              <a:buNone/>
            </a:pPr>
            <a:r>
              <a:rPr b="1" i="0" lang="en-US" sz="2000" u="none" cap="none" strike="noStrike">
                <a:solidFill>
                  <a:srgbClr val="16292C"/>
                </a:solidFill>
                <a:latin typeface="Calibri"/>
                <a:ea typeface="Calibri"/>
                <a:cs typeface="Calibri"/>
                <a:sym typeface="Calibri"/>
              </a:rPr>
              <a:t>Oma algatus</a:t>
            </a:r>
            <a:endParaRPr b="0" i="0" sz="2000" u="none" cap="none" strike="noStrike">
              <a:solidFill>
                <a:schemeClr val="dk1"/>
              </a:solidFill>
              <a:latin typeface="Calibri"/>
              <a:ea typeface="Calibri"/>
              <a:cs typeface="Calibri"/>
              <a:sym typeface="Calibri"/>
            </a:endParaRPr>
          </a:p>
        </p:txBody>
      </p:sp>
      <p:sp>
        <p:nvSpPr>
          <p:cNvPr id="467" name="Google Shape;467;p25"/>
          <p:cNvSpPr/>
          <p:nvPr/>
        </p:nvSpPr>
        <p:spPr>
          <a:xfrm>
            <a:off x="6483096" y="4892040"/>
            <a:ext cx="4928616" cy="126187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5B7377"/>
              </a:buClr>
              <a:buSzPts val="1800"/>
              <a:buFont typeface="Calibri"/>
              <a:buNone/>
            </a:pPr>
            <a:r>
              <a:rPr b="0" i="0" lang="en-US" sz="1800" u="none" cap="none" strike="noStrike">
                <a:solidFill>
                  <a:srgbClr val="5B7377"/>
                </a:solidFill>
                <a:latin typeface="Calibri"/>
                <a:ea typeface="Calibri"/>
                <a:cs typeface="Calibri"/>
                <a:sym typeface="Calibri"/>
              </a:rPr>
              <a:t>Käivitamine koos sõpradega.</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2" name="Shape 472"/>
        <p:cNvGrpSpPr/>
        <p:nvPr/>
      </p:nvGrpSpPr>
      <p:grpSpPr>
        <a:xfrm>
          <a:off x="0" y="0"/>
          <a:ext cx="0" cy="0"/>
          <a:chOff x="0" y="0"/>
          <a:chExt cx="0" cy="0"/>
        </a:xfrm>
      </p:grpSpPr>
      <p:sp>
        <p:nvSpPr>
          <p:cNvPr id="473" name="Google Shape;473;p26"/>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KIIRE ÜLEVAADE</a:t>
            </a:r>
            <a:endParaRPr b="0" i="0" sz="1700" u="none" cap="none" strike="noStrike">
              <a:solidFill>
                <a:schemeClr val="dk1"/>
              </a:solidFill>
              <a:latin typeface="Calibri"/>
              <a:ea typeface="Calibri"/>
              <a:cs typeface="Calibri"/>
              <a:sym typeface="Calibri"/>
            </a:endParaRPr>
          </a:p>
        </p:txBody>
      </p:sp>
      <p:sp>
        <p:nvSpPr>
          <p:cNvPr id="474" name="Google Shape;474;p26"/>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Kuhu pöörduda?</a:t>
            </a:r>
            <a:endParaRPr b="0" i="0" sz="4000" u="none" cap="none" strike="noStrike">
              <a:solidFill>
                <a:schemeClr val="dk1"/>
              </a:solidFill>
              <a:latin typeface="Calibri"/>
              <a:ea typeface="Calibri"/>
              <a:cs typeface="Calibri"/>
              <a:sym typeface="Calibri"/>
            </a:endParaRPr>
          </a:p>
        </p:txBody>
      </p:sp>
      <p:graphicFrame>
        <p:nvGraphicFramePr>
          <p:cNvPr id="475" name="Google Shape;475;p26"/>
          <p:cNvGraphicFramePr/>
          <p:nvPr/>
        </p:nvGraphicFramePr>
        <p:xfrm>
          <a:off x="548640" y="1965960"/>
          <a:ext cx="3000000" cy="3000000"/>
        </p:xfrm>
        <a:graphic>
          <a:graphicData uri="http://schemas.openxmlformats.org/drawingml/2006/table">
            <a:tbl>
              <a:tblPr>
                <a:noFill/>
                <a:tableStyleId>{3870D79B-33E0-4C53-B4CF-1646ADA4E3B8}</a:tableStyleId>
              </a:tblPr>
              <a:tblGrid>
                <a:gridCol w="4206250"/>
                <a:gridCol w="6885425"/>
              </a:tblGrid>
              <a:tr h="749800">
                <a:tc>
                  <a:txBody>
                    <a:bodyPr/>
                    <a:lstStyle/>
                    <a:p>
                      <a:pPr indent="0" lvl="0" marL="0" marR="0" rtl="0" algn="l">
                        <a:spcBef>
                          <a:spcPts val="0"/>
                        </a:spcBef>
                        <a:spcAft>
                          <a:spcPts val="0"/>
                        </a:spcAft>
                        <a:buClr>
                          <a:srgbClr val="FFFFFF"/>
                        </a:buClr>
                        <a:buSzPts val="1900"/>
                        <a:buFont typeface="Calibri"/>
                        <a:buNone/>
                      </a:pPr>
                      <a:r>
                        <a:rPr b="1" lang="en-US" sz="1900" u="none" cap="none" strike="noStrike">
                          <a:solidFill>
                            <a:srgbClr val="FFFFFF"/>
                          </a:solidFill>
                          <a:latin typeface="Calibri"/>
                          <a:ea typeface="Calibri"/>
                          <a:cs typeface="Calibri"/>
                          <a:sym typeface="Calibri"/>
                        </a:rPr>
                        <a:t>Teema</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028090"/>
                    </a:solidFill>
                  </a:tcPr>
                </a:tc>
                <a:tc>
                  <a:txBody>
                    <a:bodyPr/>
                    <a:lstStyle/>
                    <a:p>
                      <a:pPr indent="0" lvl="0" marL="0" marR="0" rtl="0" algn="l">
                        <a:spcBef>
                          <a:spcPts val="0"/>
                        </a:spcBef>
                        <a:spcAft>
                          <a:spcPts val="0"/>
                        </a:spcAft>
                        <a:buClr>
                          <a:srgbClr val="FFFFFF"/>
                        </a:buClr>
                        <a:buSzPts val="1900"/>
                        <a:buFont typeface="Calibri"/>
                        <a:buNone/>
                      </a:pPr>
                      <a:r>
                        <a:rPr b="1" lang="en-US" sz="1900" u="none" cap="none" strike="noStrike">
                          <a:solidFill>
                            <a:srgbClr val="FFFFFF"/>
                          </a:solidFill>
                          <a:latin typeface="Calibri"/>
                          <a:ea typeface="Calibri"/>
                          <a:cs typeface="Calibri"/>
                          <a:sym typeface="Calibri"/>
                        </a:rPr>
                        <a:t>Kanal</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028090"/>
                    </a:solidFill>
                  </a:tcPr>
                </a:tc>
              </a:tr>
              <a:tr h="749800">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Kooli puudutav</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Õpilasesindus, klassijuhataja, kooli juhtkond</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FFFFF"/>
                    </a:solidFill>
                  </a:tcPr>
                </a:tc>
              </a:tr>
              <a:tr h="749800">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Linna/kogukonna puudutav</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4FAF9"/>
                    </a:solidFill>
                  </a:tcPr>
                </a:tc>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Noortevolikogu, linnavalitsus, kaasamiskoosolek</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4FAF9"/>
                    </a:solidFill>
                  </a:tcPr>
                </a:tc>
              </a:tr>
              <a:tr h="749800">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Konkreetne probleem, mis vajab lahendust</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Kirjalik pöördumine</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FFFFF"/>
                    </a:solidFill>
                  </a:tcPr>
                </a:tc>
              </a:tr>
              <a:tr h="749800">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Uus idee või ettevõtmine</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4FAF9"/>
                    </a:solidFill>
                  </a:tcPr>
                </a:tc>
                <a:tc>
                  <a:txBody>
                    <a:bodyPr/>
                    <a:lstStyle/>
                    <a:p>
                      <a:pPr indent="0" lvl="0" marL="0" marR="0" rtl="0" algn="l">
                        <a:spcBef>
                          <a:spcPts val="0"/>
                        </a:spcBef>
                        <a:spcAft>
                          <a:spcPts val="0"/>
                        </a:spcAft>
                        <a:buClr>
                          <a:srgbClr val="16292C"/>
                        </a:buClr>
                        <a:buSzPts val="1900"/>
                        <a:buFont typeface="Calibri"/>
                        <a:buNone/>
                      </a:pPr>
                      <a:r>
                        <a:rPr lang="en-US" sz="1900" u="none" cap="none" strike="noStrike">
                          <a:solidFill>
                            <a:srgbClr val="16292C"/>
                          </a:solidFill>
                          <a:latin typeface="Calibri"/>
                          <a:ea typeface="Calibri"/>
                          <a:cs typeface="Calibri"/>
                          <a:sym typeface="Calibri"/>
                        </a:rPr>
                        <a:t>Kohalik algatus, koostöö MTÜ-ga</a:t>
                      </a:r>
                      <a:endParaRPr sz="1900" u="none" cap="none" strike="noStrike">
                        <a:latin typeface="Calibri"/>
                        <a:ea typeface="Calibri"/>
                        <a:cs typeface="Calibri"/>
                        <a:sym typeface="Calibri"/>
                      </a:endParaRPr>
                    </a:p>
                  </a:txBody>
                  <a:tcPr marT="45725" marB="45725" marR="91450" marL="91450" anchor="ctr">
                    <a:lnL cap="flat" cmpd="sng" w="9525">
                      <a:solidFill>
                        <a:srgbClr val="D8E8E6"/>
                      </a:solidFill>
                      <a:prstDash val="solid"/>
                      <a:round/>
                      <a:headEnd len="sm" w="sm" type="none"/>
                      <a:tailEnd len="sm" w="sm" type="none"/>
                    </a:lnL>
                    <a:lnR cap="flat" cmpd="sng" w="9525">
                      <a:solidFill>
                        <a:srgbClr val="D8E8E6"/>
                      </a:solidFill>
                      <a:prstDash val="solid"/>
                      <a:round/>
                      <a:headEnd len="sm" w="sm" type="none"/>
                      <a:tailEnd len="sm" w="sm" type="none"/>
                    </a:lnR>
                    <a:lnT cap="flat" cmpd="sng" w="9525">
                      <a:solidFill>
                        <a:srgbClr val="D8E8E6"/>
                      </a:solidFill>
                      <a:prstDash val="solid"/>
                      <a:round/>
                      <a:headEnd len="sm" w="sm" type="none"/>
                      <a:tailEnd len="sm" w="sm" type="none"/>
                    </a:lnT>
                    <a:lnB cap="flat" cmpd="sng" w="9525">
                      <a:solidFill>
                        <a:srgbClr val="D8E8E6"/>
                      </a:solidFill>
                      <a:prstDash val="solid"/>
                      <a:round/>
                      <a:headEnd len="sm" w="sm" type="none"/>
                      <a:tailEnd len="sm" w="sm" type="none"/>
                    </a:lnB>
                    <a:solidFill>
                      <a:srgbClr val="F4FAF9"/>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0" name="Shape 480"/>
        <p:cNvGrpSpPr/>
        <p:nvPr/>
      </p:nvGrpSpPr>
      <p:grpSpPr>
        <a:xfrm>
          <a:off x="0" y="0"/>
          <a:ext cx="0" cy="0"/>
          <a:chOff x="0" y="0"/>
          <a:chExt cx="0" cy="0"/>
        </a:xfrm>
      </p:grpSpPr>
      <p:sp>
        <p:nvSpPr>
          <p:cNvPr id="481" name="Google Shape;481;p27"/>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PRAKTILINE HARJUTUS · ~15 MIN</a:t>
            </a:r>
            <a:endParaRPr b="0" i="0" sz="1700" u="none" cap="none" strike="noStrike">
              <a:solidFill>
                <a:schemeClr val="dk1"/>
              </a:solidFill>
              <a:latin typeface="Calibri"/>
              <a:ea typeface="Calibri"/>
              <a:cs typeface="Calibri"/>
              <a:sym typeface="Calibri"/>
            </a:endParaRPr>
          </a:p>
        </p:txBody>
      </p:sp>
      <p:sp>
        <p:nvSpPr>
          <p:cNvPr id="482" name="Google Shape;482;p27"/>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Rühmatöö</a:t>
            </a:r>
            <a:endParaRPr b="0" i="0" sz="4000" u="none" cap="none" strike="noStrike">
              <a:solidFill>
                <a:schemeClr val="dk1"/>
              </a:solidFill>
              <a:latin typeface="Calibri"/>
              <a:ea typeface="Calibri"/>
              <a:cs typeface="Calibri"/>
              <a:sym typeface="Calibri"/>
            </a:endParaRPr>
          </a:p>
        </p:txBody>
      </p:sp>
      <p:sp>
        <p:nvSpPr>
          <p:cNvPr id="483" name="Google Shape;483;p27"/>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7"/>
          <p:cNvSpPr/>
          <p:nvPr/>
        </p:nvSpPr>
        <p:spPr>
          <a:xfrm>
            <a:off x="960120" y="1847088"/>
            <a:ext cx="6309360" cy="8458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1. Mis konkreetselt ei toimi hästi või mida võiks paremini teha?</a:t>
            </a:r>
            <a:endParaRPr b="0" i="0" sz="2200" u="none" cap="none" strike="noStrike">
              <a:solidFill>
                <a:schemeClr val="dk1"/>
              </a:solidFill>
              <a:latin typeface="Calibri"/>
              <a:ea typeface="Calibri"/>
              <a:cs typeface="Calibri"/>
              <a:sym typeface="Calibri"/>
            </a:endParaRPr>
          </a:p>
        </p:txBody>
      </p:sp>
      <p:sp>
        <p:nvSpPr>
          <p:cNvPr id="485" name="Google Shape;485;p27"/>
          <p:cNvSpPr/>
          <p:nvPr/>
        </p:nvSpPr>
        <p:spPr>
          <a:xfrm>
            <a:off x="594360" y="3186684"/>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7"/>
          <p:cNvSpPr/>
          <p:nvPr/>
        </p:nvSpPr>
        <p:spPr>
          <a:xfrm>
            <a:off x="960120" y="2985516"/>
            <a:ext cx="6309360"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2. Keda see probleem/idee puudutab?</a:t>
            </a:r>
            <a:endParaRPr b="0" i="0" sz="2200" u="none" cap="none" strike="noStrike">
              <a:solidFill>
                <a:schemeClr val="dk1"/>
              </a:solidFill>
              <a:latin typeface="Calibri"/>
              <a:ea typeface="Calibri"/>
              <a:cs typeface="Calibri"/>
              <a:sym typeface="Calibri"/>
            </a:endParaRPr>
          </a:p>
        </p:txBody>
      </p:sp>
      <p:sp>
        <p:nvSpPr>
          <p:cNvPr id="487" name="Google Shape;487;p27"/>
          <p:cNvSpPr/>
          <p:nvPr/>
        </p:nvSpPr>
        <p:spPr>
          <a:xfrm>
            <a:off x="594360" y="3947922"/>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7"/>
          <p:cNvSpPr/>
          <p:nvPr/>
        </p:nvSpPr>
        <p:spPr>
          <a:xfrm>
            <a:off x="960120" y="3746754"/>
            <a:ext cx="6309360"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3. Kes saaks selle lahendamisele kaasa aidata?</a:t>
            </a:r>
            <a:endParaRPr b="0" i="0" sz="2200" u="none" cap="none" strike="noStrike">
              <a:solidFill>
                <a:schemeClr val="dk1"/>
              </a:solidFill>
              <a:latin typeface="Calibri"/>
              <a:ea typeface="Calibri"/>
              <a:cs typeface="Calibri"/>
              <a:sym typeface="Calibri"/>
            </a:endParaRPr>
          </a:p>
        </p:txBody>
      </p:sp>
      <p:sp>
        <p:nvSpPr>
          <p:cNvPr id="489" name="Google Shape;489;p27"/>
          <p:cNvSpPr/>
          <p:nvPr/>
        </p:nvSpPr>
        <p:spPr>
          <a:xfrm>
            <a:off x="594360" y="4709160"/>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7"/>
          <p:cNvSpPr/>
          <p:nvPr/>
        </p:nvSpPr>
        <p:spPr>
          <a:xfrm>
            <a:off x="960120" y="4507992"/>
            <a:ext cx="6309360"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4. Milline oleks esimene samm?</a:t>
            </a:r>
            <a:endParaRPr b="0" i="0" sz="2200" u="none" cap="none" strike="noStrike">
              <a:solidFill>
                <a:schemeClr val="dk1"/>
              </a:solidFill>
              <a:latin typeface="Calibri"/>
              <a:ea typeface="Calibri"/>
              <a:cs typeface="Calibri"/>
              <a:sym typeface="Calibri"/>
            </a:endParaRPr>
          </a:p>
        </p:txBody>
      </p:sp>
      <p:sp>
        <p:nvSpPr>
          <p:cNvPr id="491" name="Google Shape;491;p27"/>
          <p:cNvSpPr/>
          <p:nvPr/>
        </p:nvSpPr>
        <p:spPr>
          <a:xfrm>
            <a:off x="7406640" y="1874520"/>
            <a:ext cx="4206240" cy="3063240"/>
          </a:xfrm>
          <a:prstGeom prst="roundRect">
            <a:avLst>
              <a:gd fmla="val 3582" name="adj"/>
            </a:avLst>
          </a:prstGeom>
          <a:solidFill>
            <a:srgbClr val="F4FAF9"/>
          </a:solidFill>
          <a:ln cap="flat" cmpd="sng" w="12700">
            <a:solidFill>
              <a:srgbClr val="00A8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7"/>
          <p:cNvSpPr/>
          <p:nvPr/>
        </p:nvSpPr>
        <p:spPr>
          <a:xfrm>
            <a:off x="7589520" y="2103120"/>
            <a:ext cx="374904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8090"/>
              </a:buClr>
              <a:buSzPts val="1900"/>
              <a:buFont typeface="Calibri"/>
              <a:buNone/>
            </a:pPr>
            <a:r>
              <a:rPr b="1" i="0" lang="en-US" sz="1900" u="none" cap="none" strike="noStrike">
                <a:solidFill>
                  <a:srgbClr val="028090"/>
                </a:solidFill>
                <a:latin typeface="Calibri"/>
                <a:ea typeface="Calibri"/>
                <a:cs typeface="Calibri"/>
                <a:sym typeface="Calibri"/>
              </a:rPr>
              <a:t>ÜLESANNE</a:t>
            </a:r>
            <a:endParaRPr b="0" i="0" sz="1900" u="none" cap="none" strike="noStrike">
              <a:solidFill>
                <a:schemeClr val="dk1"/>
              </a:solidFill>
              <a:latin typeface="Calibri"/>
              <a:ea typeface="Calibri"/>
              <a:cs typeface="Calibri"/>
              <a:sym typeface="Calibri"/>
            </a:endParaRPr>
          </a:p>
        </p:txBody>
      </p:sp>
      <p:sp>
        <p:nvSpPr>
          <p:cNvPr id="493" name="Google Shape;493;p27"/>
          <p:cNvSpPr/>
          <p:nvPr/>
        </p:nvSpPr>
        <p:spPr>
          <a:xfrm>
            <a:off x="7589520" y="2560320"/>
            <a:ext cx="3749040" cy="2331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100"/>
              <a:buFont typeface="Calibri"/>
              <a:buNone/>
            </a:pPr>
            <a:r>
              <a:rPr b="0" i="0" lang="en-US" sz="2100" u="none" cap="none" strike="noStrike">
                <a:solidFill>
                  <a:srgbClr val="16292C"/>
                </a:solidFill>
                <a:latin typeface="Calibri"/>
                <a:ea typeface="Calibri"/>
                <a:cs typeface="Calibri"/>
                <a:sym typeface="Calibri"/>
              </a:rPr>
              <a:t>Sõnastage rühmas 1–2 probleemi või arenguideed oma kogukonnast (koolist, Maardust, elukohast).</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8" name="Shape 498"/>
        <p:cNvGrpSpPr/>
        <p:nvPr/>
      </p:nvGrpSpPr>
      <p:grpSpPr>
        <a:xfrm>
          <a:off x="0" y="0"/>
          <a:ext cx="0" cy="0"/>
          <a:chOff x="0" y="0"/>
          <a:chExt cx="0" cy="0"/>
        </a:xfrm>
      </p:grpSpPr>
      <p:sp>
        <p:nvSpPr>
          <p:cNvPr id="499" name="Google Shape;499;p28"/>
          <p:cNvSpPr/>
          <p:nvPr/>
        </p:nvSpPr>
        <p:spPr>
          <a:xfrm>
            <a:off x="548640" y="457200"/>
            <a:ext cx="11091672" cy="3657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C39A"/>
              </a:buClr>
              <a:buSzPts val="1700"/>
              <a:buFont typeface="Calibri"/>
              <a:buNone/>
            </a:pPr>
            <a:r>
              <a:rPr b="1" i="0" lang="en-US" sz="1700" u="none" cap="none" strike="noStrike">
                <a:solidFill>
                  <a:srgbClr val="02C39A"/>
                </a:solidFill>
                <a:latin typeface="Calibri"/>
                <a:ea typeface="Calibri"/>
                <a:cs typeface="Calibri"/>
                <a:sym typeface="Calibri"/>
              </a:rPr>
              <a:t>ESITLUS</a:t>
            </a:r>
            <a:endParaRPr b="0" i="0" sz="1700" u="none" cap="none" strike="noStrike">
              <a:solidFill>
                <a:schemeClr val="dk1"/>
              </a:solidFill>
              <a:latin typeface="Calibri"/>
              <a:ea typeface="Calibri"/>
              <a:cs typeface="Calibri"/>
              <a:sym typeface="Calibri"/>
            </a:endParaRPr>
          </a:p>
        </p:txBody>
      </p:sp>
      <p:sp>
        <p:nvSpPr>
          <p:cNvPr id="500" name="Google Shape;500;p28"/>
          <p:cNvSpPr/>
          <p:nvPr/>
        </p:nvSpPr>
        <p:spPr>
          <a:xfrm>
            <a:off x="548640" y="896112"/>
            <a:ext cx="11091672"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4000"/>
              <a:buFont typeface="Cambria"/>
              <a:buNone/>
            </a:pPr>
            <a:r>
              <a:rPr b="1" i="0" lang="en-US" sz="4000" u="none" cap="none" strike="noStrike">
                <a:solidFill>
                  <a:srgbClr val="16292C"/>
                </a:solidFill>
                <a:latin typeface="Cambria"/>
                <a:ea typeface="Cambria"/>
                <a:cs typeface="Cambria"/>
                <a:sym typeface="Cambria"/>
              </a:rPr>
              <a:t>Jagame ideid</a:t>
            </a:r>
            <a:endParaRPr b="0" i="0" sz="4000" u="none" cap="none" strike="noStrike">
              <a:solidFill>
                <a:schemeClr val="dk1"/>
              </a:solidFill>
              <a:latin typeface="Calibri"/>
              <a:ea typeface="Calibri"/>
              <a:cs typeface="Calibri"/>
              <a:sym typeface="Calibri"/>
            </a:endParaRPr>
          </a:p>
        </p:txBody>
      </p:sp>
      <p:sp>
        <p:nvSpPr>
          <p:cNvPr id="501" name="Google Shape;501;p28"/>
          <p:cNvSpPr/>
          <p:nvPr/>
        </p:nvSpPr>
        <p:spPr>
          <a:xfrm>
            <a:off x="594360" y="2048256"/>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8"/>
          <p:cNvSpPr/>
          <p:nvPr/>
        </p:nvSpPr>
        <p:spPr>
          <a:xfrm>
            <a:off x="960120" y="1847088"/>
            <a:ext cx="6309360" cy="8458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b="0" i="0" lang="en-US" sz="2200" u="none" cap="none" strike="noStrike">
                <a:solidFill>
                  <a:srgbClr val="16292C"/>
                </a:solidFill>
                <a:latin typeface="Calibri"/>
                <a:ea typeface="Calibri"/>
                <a:cs typeface="Calibri"/>
                <a:sym typeface="Calibri"/>
              </a:rPr>
              <a:t>Iga rühm tutvustab lühidalt oma probleemi või ideed.</a:t>
            </a:r>
            <a:endParaRPr b="0" i="0" sz="2200" u="none" cap="none" strike="noStrike">
              <a:solidFill>
                <a:schemeClr val="dk1"/>
              </a:solidFill>
              <a:latin typeface="Calibri"/>
              <a:ea typeface="Calibri"/>
              <a:cs typeface="Calibri"/>
              <a:sym typeface="Calibri"/>
            </a:endParaRPr>
          </a:p>
        </p:txBody>
      </p:sp>
      <p:sp>
        <p:nvSpPr>
          <p:cNvPr id="503" name="Google Shape;503;p28"/>
          <p:cNvSpPr/>
          <p:nvPr/>
        </p:nvSpPr>
        <p:spPr>
          <a:xfrm>
            <a:off x="594360" y="3186684"/>
            <a:ext cx="146304" cy="146304"/>
          </a:xfrm>
          <a:prstGeom prst="ellipse">
            <a:avLst/>
          </a:prstGeom>
          <a:solidFill>
            <a:srgbClr val="02C39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8"/>
          <p:cNvSpPr/>
          <p:nvPr/>
        </p:nvSpPr>
        <p:spPr>
          <a:xfrm>
            <a:off x="960120" y="2985516"/>
            <a:ext cx="6309360" cy="4686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16292C"/>
              </a:buClr>
              <a:buSzPts val="2200"/>
              <a:buFont typeface="Calibri"/>
              <a:buNone/>
            </a:pPr>
            <a:r>
              <a:rPr lang="en-US" sz="2200">
                <a:solidFill>
                  <a:srgbClr val="16292C"/>
                </a:solidFill>
                <a:latin typeface="Calibri"/>
                <a:ea typeface="Calibri"/>
                <a:cs typeface="Calibri"/>
                <a:sym typeface="Calibri"/>
              </a:rPr>
              <a:t>T</a:t>
            </a:r>
            <a:r>
              <a:rPr b="0" i="0" lang="en-US" sz="2200" u="none" cap="none" strike="noStrike">
                <a:solidFill>
                  <a:srgbClr val="16292C"/>
                </a:solidFill>
                <a:latin typeface="Calibri"/>
                <a:ea typeface="Calibri"/>
                <a:cs typeface="Calibri"/>
                <a:sym typeface="Calibri"/>
              </a:rPr>
              <a:t>eised annavad tagasisidet.</a:t>
            </a:r>
            <a:endParaRPr b="0" i="0" sz="2200" u="none" cap="none" strike="noStrike">
              <a:solidFill>
                <a:schemeClr val="dk1"/>
              </a:solidFill>
              <a:latin typeface="Calibri"/>
              <a:ea typeface="Calibri"/>
              <a:cs typeface="Calibri"/>
              <a:sym typeface="Calibri"/>
            </a:endParaRPr>
          </a:p>
        </p:txBody>
      </p:sp>
      <p:sp>
        <p:nvSpPr>
          <p:cNvPr id="505" name="Google Shape;505;p28"/>
          <p:cNvSpPr/>
          <p:nvPr/>
        </p:nvSpPr>
        <p:spPr>
          <a:xfrm>
            <a:off x="7406640" y="1874520"/>
            <a:ext cx="4206240" cy="3063240"/>
          </a:xfrm>
          <a:prstGeom prst="roundRect">
            <a:avLst>
              <a:gd fmla="val 3582" name="adj"/>
            </a:avLst>
          </a:prstGeom>
          <a:solidFill>
            <a:srgbClr val="F4FAF9"/>
          </a:solidFill>
          <a:ln cap="flat" cmpd="sng" w="12700">
            <a:solidFill>
              <a:srgbClr val="00A89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8"/>
          <p:cNvSpPr/>
          <p:nvPr/>
        </p:nvSpPr>
        <p:spPr>
          <a:xfrm>
            <a:off x="7589520" y="2103120"/>
            <a:ext cx="3749040" cy="4114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28090"/>
              </a:buClr>
              <a:buSzPts val="1900"/>
              <a:buFont typeface="Calibri"/>
              <a:buNone/>
            </a:pPr>
            <a:r>
              <a:rPr b="1" i="0" lang="en-US" sz="1900" u="none" cap="none" strike="noStrike">
                <a:solidFill>
                  <a:srgbClr val="028090"/>
                </a:solidFill>
                <a:latin typeface="Calibri"/>
                <a:ea typeface="Calibri"/>
                <a:cs typeface="Calibri"/>
                <a:sym typeface="Calibri"/>
              </a:rPr>
              <a:t>TÄHTIS</a:t>
            </a:r>
            <a:endParaRPr b="0" i="0" sz="1900" u="none" cap="none" strike="noStrike">
              <a:solidFill>
                <a:schemeClr val="dk1"/>
              </a:solidFill>
              <a:latin typeface="Calibri"/>
              <a:ea typeface="Calibri"/>
              <a:cs typeface="Calibri"/>
              <a:sym typeface="Calibri"/>
            </a:endParaRPr>
          </a:p>
        </p:txBody>
      </p:sp>
      <p:sp>
        <p:nvSpPr>
          <p:cNvPr id="507" name="Google Shape;507;p28"/>
          <p:cNvSpPr/>
          <p:nvPr/>
        </p:nvSpPr>
        <p:spPr>
          <a:xfrm>
            <a:off x="7589520" y="2560320"/>
            <a:ext cx="3749040" cy="23317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6292C"/>
              </a:buClr>
              <a:buSzPts val="2100"/>
              <a:buFont typeface="Calibri"/>
              <a:buNone/>
            </a:pPr>
            <a:r>
              <a:rPr b="0" i="0" lang="en-US" sz="2100" u="none" cap="none" strike="noStrike">
                <a:solidFill>
                  <a:srgbClr val="16292C"/>
                </a:solidFill>
                <a:latin typeface="Calibri"/>
                <a:ea typeface="Calibri"/>
                <a:cs typeface="Calibri"/>
                <a:sym typeface="Calibri"/>
              </a:rPr>
              <a:t>Need ideed ei jää siia tuppa: need on sisendiks projekti järgmistele tegevustele (mõttekoda, häkaton, kogukonnaalgatused).</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2C31"/>
        </a:solidFill>
      </p:bgPr>
    </p:bg>
    <p:spTree>
      <p:nvGrpSpPr>
        <p:cNvPr id="512" name="Shape 512"/>
        <p:cNvGrpSpPr/>
        <p:nvPr/>
      </p:nvGrpSpPr>
      <p:grpSpPr>
        <a:xfrm>
          <a:off x="0" y="0"/>
          <a:ext cx="0" cy="0"/>
          <a:chOff x="0" y="0"/>
          <a:chExt cx="0" cy="0"/>
        </a:xfrm>
      </p:grpSpPr>
      <p:sp>
        <p:nvSpPr>
          <p:cNvPr id="513" name="Google Shape;513;p29"/>
          <p:cNvSpPr/>
          <p:nvPr/>
        </p:nvSpPr>
        <p:spPr>
          <a:xfrm>
            <a:off x="-1828800" y="-2286000"/>
            <a:ext cx="5486400" cy="5486400"/>
          </a:xfrm>
          <a:prstGeom prst="ellipse">
            <a:avLst/>
          </a:prstGeom>
          <a:solidFill>
            <a:srgbClr val="028090">
              <a:alpha val="45098"/>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9"/>
          <p:cNvSpPr/>
          <p:nvPr/>
        </p:nvSpPr>
        <p:spPr>
          <a:xfrm>
            <a:off x="8961120" y="3474720"/>
            <a:ext cx="4572000" cy="4572000"/>
          </a:xfrm>
          <a:prstGeom prst="ellipse">
            <a:avLst/>
          </a:prstGeom>
          <a:solidFill>
            <a:srgbClr val="02C39A">
              <a:alpha val="3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9"/>
          <p:cNvSpPr/>
          <p:nvPr/>
        </p:nvSpPr>
        <p:spPr>
          <a:xfrm>
            <a:off x="822960" y="1554480"/>
            <a:ext cx="10515600"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A896"/>
              </a:buClr>
              <a:buSzPts val="1800"/>
              <a:buFont typeface="Calibri"/>
              <a:buNone/>
            </a:pPr>
            <a:r>
              <a:rPr b="1" i="0" lang="en-US" sz="1800" u="none" cap="none" strike="noStrike">
                <a:solidFill>
                  <a:srgbClr val="00A896"/>
                </a:solidFill>
                <a:latin typeface="Calibri"/>
                <a:ea typeface="Calibri"/>
                <a:cs typeface="Calibri"/>
                <a:sym typeface="Calibri"/>
              </a:rPr>
              <a:t>KOKKUVÕTTEKS</a:t>
            </a:r>
            <a:endParaRPr b="0" i="0" sz="1800" u="none" cap="none" strike="noStrike">
              <a:solidFill>
                <a:schemeClr val="dk1"/>
              </a:solidFill>
              <a:latin typeface="Calibri"/>
              <a:ea typeface="Calibri"/>
              <a:cs typeface="Calibri"/>
              <a:sym typeface="Calibri"/>
            </a:endParaRPr>
          </a:p>
        </p:txBody>
      </p:sp>
      <p:sp>
        <p:nvSpPr>
          <p:cNvPr id="516" name="Google Shape;516;p29"/>
          <p:cNvSpPr/>
          <p:nvPr/>
        </p:nvSpPr>
        <p:spPr>
          <a:xfrm>
            <a:off x="457200" y="2148840"/>
            <a:ext cx="11247120" cy="1828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FFFFFF"/>
              </a:buClr>
              <a:buSzPts val="3800"/>
              <a:buFont typeface="Cambria"/>
              <a:buNone/>
            </a:pPr>
            <a:r>
              <a:rPr b="1" i="0" lang="en-US" sz="3800" u="none" cap="none" strike="noStrike">
                <a:solidFill>
                  <a:srgbClr val="FFFFFF"/>
                </a:solidFill>
                <a:latin typeface="Cambria"/>
                <a:ea typeface="Cambria"/>
                <a:cs typeface="Cambria"/>
                <a:sym typeface="Cambria"/>
              </a:rPr>
              <a:t>Aktiivne kodanik ei tähenda, et pead kõike üksi lahendama.</a:t>
            </a:r>
            <a:endParaRPr b="0" i="0" sz="3800" u="none" cap="none" strike="noStrike">
              <a:solidFill>
                <a:schemeClr val="dk1"/>
              </a:solidFill>
              <a:latin typeface="Calibri"/>
              <a:ea typeface="Calibri"/>
              <a:cs typeface="Calibri"/>
              <a:sym typeface="Calibri"/>
            </a:endParaRPr>
          </a:p>
        </p:txBody>
      </p:sp>
      <p:sp>
        <p:nvSpPr>
          <p:cNvPr id="517" name="Google Shape;517;p29"/>
          <p:cNvSpPr/>
          <p:nvPr/>
        </p:nvSpPr>
        <p:spPr>
          <a:xfrm>
            <a:off x="731520" y="5440680"/>
            <a:ext cx="10698480" cy="5029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2C39A"/>
              </a:buClr>
              <a:buSzPts val="1800"/>
              <a:buFont typeface="Calibri"/>
              <a:buNone/>
            </a:pPr>
            <a:r>
              <a:rPr b="1" i="0" lang="en-US" sz="1800" u="none" cap="none" strike="noStrike">
                <a:solidFill>
                  <a:srgbClr val="02C39A"/>
                </a:solidFill>
                <a:latin typeface="Calibri"/>
                <a:ea typeface="Calibri"/>
                <a:cs typeface="Calibri"/>
                <a:sym typeface="Calibri"/>
              </a:rPr>
              <a:t>See tähendab, et tead, kust alustada.</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2026-09-19T02:57:54Z</dcterms:created>
  <dc:creator>PptxGenJS</dc:creator>
</cp:coreProperties>
</file>