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4630400" cy="8229600"/>
  <p:notesSz cx="8229600" cy="14630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56" d="100"/>
          <a:sy n="56" d="100"/>
        </p:scale>
        <p:origin x="62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lleriin Lillemets" userId="b831075f-9bf0-4f0b-96b5-cebff933699f" providerId="ADAL" clId="{BC6E2DBE-D65A-4722-AE43-FC81E1B51039}"/>
    <pc:docChg chg="custSel modSld">
      <pc:chgData name="Pilleriin Lillemets" userId="b831075f-9bf0-4f0b-96b5-cebff933699f" providerId="ADAL" clId="{BC6E2DBE-D65A-4722-AE43-FC81E1B51039}" dt="2023-12-01T06:36:10.935" v="82" actId="20577"/>
      <pc:docMkLst>
        <pc:docMk/>
      </pc:docMkLst>
      <pc:sldChg chg="modSp mod">
        <pc:chgData name="Pilleriin Lillemets" userId="b831075f-9bf0-4f0b-96b5-cebff933699f" providerId="ADAL" clId="{BC6E2DBE-D65A-4722-AE43-FC81E1B51039}" dt="2023-12-01T06:07:46.363" v="21" actId="20577"/>
        <pc:sldMkLst>
          <pc:docMk/>
          <pc:sldMk cId="0" sldId="257"/>
        </pc:sldMkLst>
        <pc:spChg chg="mod">
          <ac:chgData name="Pilleriin Lillemets" userId="b831075f-9bf0-4f0b-96b5-cebff933699f" providerId="ADAL" clId="{BC6E2DBE-D65A-4722-AE43-FC81E1B51039}" dt="2023-12-01T06:07:46.363" v="21" actId="20577"/>
          <ac:spMkLst>
            <pc:docMk/>
            <pc:sldMk cId="0" sldId="257"/>
            <ac:spMk id="4" creationId="{00000000-0000-0000-0000-000000000000}"/>
          </ac:spMkLst>
        </pc:spChg>
      </pc:sldChg>
      <pc:sldChg chg="modSp mod">
        <pc:chgData name="Pilleriin Lillemets" userId="b831075f-9bf0-4f0b-96b5-cebff933699f" providerId="ADAL" clId="{BC6E2DBE-D65A-4722-AE43-FC81E1B51039}" dt="2023-12-01T06:08:53.114" v="35" actId="20577"/>
        <pc:sldMkLst>
          <pc:docMk/>
          <pc:sldMk cId="0" sldId="258"/>
        </pc:sldMkLst>
        <pc:spChg chg="mod">
          <ac:chgData name="Pilleriin Lillemets" userId="b831075f-9bf0-4f0b-96b5-cebff933699f" providerId="ADAL" clId="{BC6E2DBE-D65A-4722-AE43-FC81E1B51039}" dt="2023-12-01T06:08:39.369" v="24" actId="20577"/>
          <ac:spMkLst>
            <pc:docMk/>
            <pc:sldMk cId="0" sldId="258"/>
            <ac:spMk id="6" creationId="{00000000-0000-0000-0000-000000000000}"/>
          </ac:spMkLst>
        </pc:spChg>
        <pc:spChg chg="mod">
          <ac:chgData name="Pilleriin Lillemets" userId="b831075f-9bf0-4f0b-96b5-cebff933699f" providerId="ADAL" clId="{BC6E2DBE-D65A-4722-AE43-FC81E1B51039}" dt="2023-12-01T06:08:42.421" v="27" actId="20577"/>
          <ac:spMkLst>
            <pc:docMk/>
            <pc:sldMk cId="0" sldId="258"/>
            <ac:spMk id="8" creationId="{00000000-0000-0000-0000-000000000000}"/>
          </ac:spMkLst>
        </pc:spChg>
        <pc:spChg chg="mod">
          <ac:chgData name="Pilleriin Lillemets" userId="b831075f-9bf0-4f0b-96b5-cebff933699f" providerId="ADAL" clId="{BC6E2DBE-D65A-4722-AE43-FC81E1B51039}" dt="2023-12-01T06:08:47.369" v="30" actId="20577"/>
          <ac:spMkLst>
            <pc:docMk/>
            <pc:sldMk cId="0" sldId="258"/>
            <ac:spMk id="10" creationId="{00000000-0000-0000-0000-000000000000}"/>
          </ac:spMkLst>
        </pc:spChg>
        <pc:spChg chg="mod">
          <ac:chgData name="Pilleriin Lillemets" userId="b831075f-9bf0-4f0b-96b5-cebff933699f" providerId="ADAL" clId="{BC6E2DBE-D65A-4722-AE43-FC81E1B51039}" dt="2023-12-01T06:08:53.114" v="35" actId="20577"/>
          <ac:spMkLst>
            <pc:docMk/>
            <pc:sldMk cId="0" sldId="258"/>
            <ac:spMk id="13" creationId="{00000000-0000-0000-0000-000000000000}"/>
          </ac:spMkLst>
        </pc:spChg>
      </pc:sldChg>
      <pc:sldChg chg="modSp mod">
        <pc:chgData name="Pilleriin Lillemets" userId="b831075f-9bf0-4f0b-96b5-cebff933699f" providerId="ADAL" clId="{BC6E2DBE-D65A-4722-AE43-FC81E1B51039}" dt="2023-12-01T06:09:13.215" v="47" actId="20577"/>
        <pc:sldMkLst>
          <pc:docMk/>
          <pc:sldMk cId="0" sldId="259"/>
        </pc:sldMkLst>
        <pc:spChg chg="mod">
          <ac:chgData name="Pilleriin Lillemets" userId="b831075f-9bf0-4f0b-96b5-cebff933699f" providerId="ADAL" clId="{BC6E2DBE-D65A-4722-AE43-FC81E1B51039}" dt="2023-12-01T06:08:59.901" v="38" actId="20577"/>
          <ac:spMkLst>
            <pc:docMk/>
            <pc:sldMk cId="0" sldId="259"/>
            <ac:spMk id="6" creationId="{00000000-0000-0000-0000-000000000000}"/>
          </ac:spMkLst>
        </pc:spChg>
        <pc:spChg chg="mod">
          <ac:chgData name="Pilleriin Lillemets" userId="b831075f-9bf0-4f0b-96b5-cebff933699f" providerId="ADAL" clId="{BC6E2DBE-D65A-4722-AE43-FC81E1B51039}" dt="2023-12-01T06:09:04.411" v="41" actId="20577"/>
          <ac:spMkLst>
            <pc:docMk/>
            <pc:sldMk cId="0" sldId="259"/>
            <ac:spMk id="9" creationId="{00000000-0000-0000-0000-000000000000}"/>
          </ac:spMkLst>
        </pc:spChg>
        <pc:spChg chg="mod">
          <ac:chgData name="Pilleriin Lillemets" userId="b831075f-9bf0-4f0b-96b5-cebff933699f" providerId="ADAL" clId="{BC6E2DBE-D65A-4722-AE43-FC81E1B51039}" dt="2023-12-01T06:09:10.023" v="44" actId="20577"/>
          <ac:spMkLst>
            <pc:docMk/>
            <pc:sldMk cId="0" sldId="259"/>
            <ac:spMk id="12" creationId="{00000000-0000-0000-0000-000000000000}"/>
          </ac:spMkLst>
        </pc:spChg>
        <pc:spChg chg="mod">
          <ac:chgData name="Pilleriin Lillemets" userId="b831075f-9bf0-4f0b-96b5-cebff933699f" providerId="ADAL" clId="{BC6E2DBE-D65A-4722-AE43-FC81E1B51039}" dt="2023-12-01T06:09:13.215" v="47" actId="20577"/>
          <ac:spMkLst>
            <pc:docMk/>
            <pc:sldMk cId="0" sldId="259"/>
            <ac:spMk id="15" creationId="{00000000-0000-0000-0000-000000000000}"/>
          </ac:spMkLst>
        </pc:spChg>
      </pc:sldChg>
      <pc:sldChg chg="modSp mod">
        <pc:chgData name="Pilleriin Lillemets" userId="b831075f-9bf0-4f0b-96b5-cebff933699f" providerId="ADAL" clId="{BC6E2DBE-D65A-4722-AE43-FC81E1B51039}" dt="2023-12-01T06:09:40.019" v="55" actId="113"/>
        <pc:sldMkLst>
          <pc:docMk/>
          <pc:sldMk cId="0" sldId="260"/>
        </pc:sldMkLst>
        <pc:spChg chg="mod">
          <ac:chgData name="Pilleriin Lillemets" userId="b831075f-9bf0-4f0b-96b5-cebff933699f" providerId="ADAL" clId="{BC6E2DBE-D65A-4722-AE43-FC81E1B51039}" dt="2023-12-01T06:09:30.377" v="51" actId="113"/>
          <ac:spMkLst>
            <pc:docMk/>
            <pc:sldMk cId="0" sldId="260"/>
            <ac:spMk id="5" creationId="{00000000-0000-0000-0000-000000000000}"/>
          </ac:spMkLst>
        </pc:spChg>
        <pc:spChg chg="mod">
          <ac:chgData name="Pilleriin Lillemets" userId="b831075f-9bf0-4f0b-96b5-cebff933699f" providerId="ADAL" clId="{BC6E2DBE-D65A-4722-AE43-FC81E1B51039}" dt="2023-12-01T06:09:40.019" v="55" actId="113"/>
          <ac:spMkLst>
            <pc:docMk/>
            <pc:sldMk cId="0" sldId="260"/>
            <ac:spMk id="7" creationId="{00000000-0000-0000-0000-000000000000}"/>
          </ac:spMkLst>
        </pc:spChg>
      </pc:sldChg>
      <pc:sldChg chg="modSp mod">
        <pc:chgData name="Pilleriin Lillemets" userId="b831075f-9bf0-4f0b-96b5-cebff933699f" providerId="ADAL" clId="{BC6E2DBE-D65A-4722-AE43-FC81E1B51039}" dt="2023-12-01T06:36:10.935" v="82" actId="20577"/>
        <pc:sldMkLst>
          <pc:docMk/>
          <pc:sldMk cId="0" sldId="261"/>
        </pc:sldMkLst>
        <pc:spChg chg="mod">
          <ac:chgData name="Pilleriin Lillemets" userId="b831075f-9bf0-4f0b-96b5-cebff933699f" providerId="ADAL" clId="{BC6E2DBE-D65A-4722-AE43-FC81E1B51039}" dt="2023-12-01T06:09:51.310" v="59" actId="113"/>
          <ac:spMkLst>
            <pc:docMk/>
            <pc:sldMk cId="0" sldId="261"/>
            <ac:spMk id="5" creationId="{00000000-0000-0000-0000-000000000000}"/>
          </ac:spMkLst>
        </pc:spChg>
        <pc:spChg chg="mod">
          <ac:chgData name="Pilleriin Lillemets" userId="b831075f-9bf0-4f0b-96b5-cebff933699f" providerId="ADAL" clId="{BC6E2DBE-D65A-4722-AE43-FC81E1B51039}" dt="2023-12-01T06:36:10.935" v="82" actId="20577"/>
          <ac:spMkLst>
            <pc:docMk/>
            <pc:sldMk cId="0" sldId="261"/>
            <ac:spMk id="6" creationId="{00000000-0000-0000-0000-000000000000}"/>
          </ac:spMkLst>
        </pc:spChg>
        <pc:spChg chg="mod">
          <ac:chgData name="Pilleriin Lillemets" userId="b831075f-9bf0-4f0b-96b5-cebff933699f" providerId="ADAL" clId="{BC6E2DBE-D65A-4722-AE43-FC81E1B51039}" dt="2023-12-01T06:10:00.415" v="63" actId="113"/>
          <ac:spMkLst>
            <pc:docMk/>
            <pc:sldMk cId="0" sldId="261"/>
            <ac:spMk id="7" creationId="{00000000-0000-0000-0000-000000000000}"/>
          </ac:spMkLst>
        </pc:spChg>
      </pc:sldChg>
      <pc:sldChg chg="modSp mod">
        <pc:chgData name="Pilleriin Lillemets" userId="b831075f-9bf0-4f0b-96b5-cebff933699f" providerId="ADAL" clId="{BC6E2DBE-D65A-4722-AE43-FC81E1B51039}" dt="2023-12-01T06:10:34.476" v="75" actId="113"/>
        <pc:sldMkLst>
          <pc:docMk/>
          <pc:sldMk cId="0" sldId="262"/>
        </pc:sldMkLst>
        <pc:spChg chg="mod">
          <ac:chgData name="Pilleriin Lillemets" userId="b831075f-9bf0-4f0b-96b5-cebff933699f" providerId="ADAL" clId="{BC6E2DBE-D65A-4722-AE43-FC81E1B51039}" dt="2023-12-01T06:10:15.787" v="67" actId="113"/>
          <ac:spMkLst>
            <pc:docMk/>
            <pc:sldMk cId="0" sldId="262"/>
            <ac:spMk id="5" creationId="{00000000-0000-0000-0000-000000000000}"/>
          </ac:spMkLst>
        </pc:spChg>
        <pc:spChg chg="mod">
          <ac:chgData name="Pilleriin Lillemets" userId="b831075f-9bf0-4f0b-96b5-cebff933699f" providerId="ADAL" clId="{BC6E2DBE-D65A-4722-AE43-FC81E1B51039}" dt="2023-12-01T06:10:26.096" v="71" actId="113"/>
          <ac:spMkLst>
            <pc:docMk/>
            <pc:sldMk cId="0" sldId="262"/>
            <ac:spMk id="7" creationId="{00000000-0000-0000-0000-000000000000}"/>
          </ac:spMkLst>
        </pc:spChg>
        <pc:spChg chg="mod">
          <ac:chgData name="Pilleriin Lillemets" userId="b831075f-9bf0-4f0b-96b5-cebff933699f" providerId="ADAL" clId="{BC6E2DBE-D65A-4722-AE43-FC81E1B51039}" dt="2023-12-01T06:10:34.476" v="75" actId="113"/>
          <ac:spMkLst>
            <pc:docMk/>
            <pc:sldMk cId="0" sldId="262"/>
            <ac:spMk id="9" creationId="{00000000-0000-0000-0000-000000000000}"/>
          </ac:spMkLst>
        </pc:spChg>
        <pc:spChg chg="mod">
          <ac:chgData name="Pilleriin Lillemets" userId="b831075f-9bf0-4f0b-96b5-cebff933699f" providerId="ADAL" clId="{BC6E2DBE-D65A-4722-AE43-FC81E1B51039}" dt="2023-12-01T06:01:59.816" v="0" actId="1076"/>
          <ac:spMkLst>
            <pc:docMk/>
            <pc:sldMk cId="0" sldId="262"/>
            <ac:spMk id="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877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75000"/>
            </a:srgbClr>
          </a:solidFill>
          <a:ln w="16431">
            <a:solidFill>
              <a:srgbClr val="FFFFFF">
                <a:alpha val="64000"/>
              </a:srgbClr>
            </a:solidFill>
            <a:prstDash val="solid"/>
          </a:ln>
        </p:spPr>
      </p:sp>
      <p:sp>
        <p:nvSpPr>
          <p:cNvPr id="4" name="Text 2"/>
          <p:cNvSpPr/>
          <p:nvPr/>
        </p:nvSpPr>
        <p:spPr>
          <a:xfrm>
            <a:off x="989648" y="2108954"/>
            <a:ext cx="12651105" cy="2474238"/>
          </a:xfrm>
          <a:prstGeom prst="rect">
            <a:avLst/>
          </a:prstGeom>
          <a:noFill/>
          <a:ln/>
        </p:spPr>
        <p:txBody>
          <a:bodyPr wrap="square" rtlCol="0" anchor="t"/>
          <a:lstStyle/>
          <a:p>
            <a:pPr marL="0" indent="0">
              <a:lnSpc>
                <a:spcPts val="6494"/>
              </a:lnSpc>
              <a:buNone/>
            </a:pPr>
            <a:r>
              <a:rPr lang="en-US" sz="5195" dirty="0">
                <a:solidFill>
                  <a:srgbClr val="1B1B27"/>
                </a:solidFill>
                <a:latin typeface="Raleway" pitchFamily="34" charset="0"/>
                <a:ea typeface="Raleway" pitchFamily="34" charset="-122"/>
                <a:cs typeface="Raleway" pitchFamily="34" charset="-120"/>
              </a:rPr>
              <a:t>Sustainable Digital Transformation: A Challenge and Opportunity for decision-makers of today and tomorrow</a:t>
            </a:r>
            <a:endParaRPr lang="en-US" sz="5195" dirty="0"/>
          </a:p>
        </p:txBody>
      </p:sp>
      <p:sp>
        <p:nvSpPr>
          <p:cNvPr id="5" name="Text 3"/>
          <p:cNvSpPr/>
          <p:nvPr/>
        </p:nvSpPr>
        <p:spPr>
          <a:xfrm>
            <a:off x="989648" y="4979075"/>
            <a:ext cx="12651105" cy="422315"/>
          </a:xfrm>
          <a:prstGeom prst="rect">
            <a:avLst/>
          </a:prstGeom>
          <a:noFill/>
          <a:ln/>
        </p:spPr>
        <p:txBody>
          <a:bodyPr wrap="non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Pilleriin Lillemets - Chief Digital Strategy Officer</a:t>
            </a:r>
            <a:endParaRPr lang="en-US" sz="2078" dirty="0"/>
          </a:p>
        </p:txBody>
      </p:sp>
      <p:sp>
        <p:nvSpPr>
          <p:cNvPr id="6" name="Text 4"/>
          <p:cNvSpPr/>
          <p:nvPr/>
        </p:nvSpPr>
        <p:spPr>
          <a:xfrm>
            <a:off x="989648" y="5698212"/>
            <a:ext cx="12651105" cy="422315"/>
          </a:xfrm>
          <a:prstGeom prst="rect">
            <a:avLst/>
          </a:prstGeom>
          <a:noFill/>
          <a:ln/>
        </p:spPr>
        <p:txBody>
          <a:bodyPr wrap="non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Estonian Ministry of Economic Affairs and Communications</a:t>
            </a:r>
            <a:endParaRPr lang="en-US" sz="2078"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75000"/>
            </a:srgbClr>
          </a:solidFill>
          <a:ln w="16431">
            <a:solidFill>
              <a:srgbClr val="FFFFFF">
                <a:alpha val="64000"/>
              </a:srgbClr>
            </a:solidFill>
            <a:prstDash val="solid"/>
          </a:ln>
        </p:spPr>
      </p:sp>
      <p:sp>
        <p:nvSpPr>
          <p:cNvPr id="4" name="Text 2"/>
          <p:cNvSpPr/>
          <p:nvPr/>
        </p:nvSpPr>
        <p:spPr>
          <a:xfrm>
            <a:off x="989648" y="871895"/>
            <a:ext cx="5288280" cy="824746"/>
          </a:xfrm>
          <a:prstGeom prst="rect">
            <a:avLst/>
          </a:prstGeom>
          <a:noFill/>
          <a:ln/>
        </p:spPr>
        <p:txBody>
          <a:bodyPr wrap="none" rtlCol="0" anchor="t"/>
          <a:lstStyle/>
          <a:p>
            <a:pPr marL="0" indent="0">
              <a:lnSpc>
                <a:spcPts val="6494"/>
              </a:lnSpc>
              <a:buNone/>
            </a:pPr>
            <a:r>
              <a:rPr lang="en-US" sz="5195" dirty="0">
                <a:solidFill>
                  <a:srgbClr val="1B1B27"/>
                </a:solidFill>
                <a:latin typeface="Raleway" pitchFamily="34" charset="0"/>
                <a:ea typeface="Raleway" pitchFamily="34" charset="-122"/>
                <a:cs typeface="Raleway" pitchFamily="34" charset="-120"/>
              </a:rPr>
              <a:t>Setting the Stage</a:t>
            </a:r>
            <a:r>
              <a:rPr lang="et-EE" sz="5195" dirty="0">
                <a:solidFill>
                  <a:srgbClr val="1B1B27"/>
                </a:solidFill>
                <a:latin typeface="Raleway" pitchFamily="34" charset="0"/>
                <a:ea typeface="Raleway" pitchFamily="34" charset="-122"/>
                <a:cs typeface="Raleway" pitchFamily="34" charset="-120"/>
              </a:rPr>
              <a:t>: start </a:t>
            </a:r>
            <a:r>
              <a:rPr lang="et-EE" sz="5195" dirty="0" err="1">
                <a:solidFill>
                  <a:srgbClr val="1B1B27"/>
                </a:solidFill>
                <a:latin typeface="Raleway" pitchFamily="34" charset="0"/>
                <a:ea typeface="Raleway" pitchFamily="34" charset="-122"/>
                <a:cs typeface="Raleway" pitchFamily="34" charset="-120"/>
              </a:rPr>
              <a:t>with</a:t>
            </a:r>
            <a:r>
              <a:rPr lang="et-EE" sz="5195" dirty="0">
                <a:solidFill>
                  <a:srgbClr val="1B1B27"/>
                </a:solidFill>
                <a:latin typeface="Raleway" pitchFamily="34" charset="0"/>
                <a:ea typeface="Raleway" pitchFamily="34" charset="-122"/>
                <a:cs typeface="Raleway" pitchFamily="34" charset="-120"/>
              </a:rPr>
              <a:t> „</a:t>
            </a:r>
            <a:r>
              <a:rPr lang="et-EE" sz="5195" dirty="0" err="1">
                <a:solidFill>
                  <a:srgbClr val="1B1B27"/>
                </a:solidFill>
                <a:latin typeface="Raleway" pitchFamily="34" charset="0"/>
                <a:ea typeface="Raleway" pitchFamily="34" charset="-122"/>
                <a:cs typeface="Raleway" pitchFamily="34" charset="-120"/>
              </a:rPr>
              <a:t>why</a:t>
            </a:r>
            <a:r>
              <a:rPr lang="et-EE" sz="5195" dirty="0">
                <a:solidFill>
                  <a:srgbClr val="1B1B27"/>
                </a:solidFill>
                <a:latin typeface="Raleway" pitchFamily="34" charset="0"/>
                <a:ea typeface="Raleway" pitchFamily="34" charset="-122"/>
                <a:cs typeface="Raleway" pitchFamily="34" charset="-120"/>
              </a:rPr>
              <a:t>?“</a:t>
            </a:r>
            <a:endParaRPr lang="en-US" sz="5195" dirty="0"/>
          </a:p>
        </p:txBody>
      </p:sp>
      <p:sp>
        <p:nvSpPr>
          <p:cNvPr id="5" name="Shape 3"/>
          <p:cNvSpPr/>
          <p:nvPr/>
        </p:nvSpPr>
        <p:spPr>
          <a:xfrm>
            <a:off x="989648" y="2092523"/>
            <a:ext cx="4041100" cy="5265063"/>
          </a:xfrm>
          <a:prstGeom prst="roundRect">
            <a:avLst>
              <a:gd name="adj" fmla="val 2939"/>
            </a:avLst>
          </a:prstGeom>
          <a:solidFill>
            <a:srgbClr val="E1E1EA"/>
          </a:solidFill>
          <a:ln w="16431">
            <a:solidFill>
              <a:srgbClr val="C3C3D5"/>
            </a:solidFill>
            <a:prstDash val="solid"/>
          </a:ln>
        </p:spPr>
      </p:sp>
      <p:sp>
        <p:nvSpPr>
          <p:cNvPr id="6" name="Text 4"/>
          <p:cNvSpPr/>
          <p:nvPr/>
        </p:nvSpPr>
        <p:spPr>
          <a:xfrm>
            <a:off x="1269921" y="2372797"/>
            <a:ext cx="3480554" cy="1484471"/>
          </a:xfrm>
          <a:prstGeom prst="rect">
            <a:avLst/>
          </a:prstGeom>
          <a:noFill/>
          <a:ln/>
        </p:spPr>
        <p:txBody>
          <a:bodyPr wrap="square" rtlCol="0" anchor="t"/>
          <a:lstStyle/>
          <a:p>
            <a:pPr marL="0" indent="0">
              <a:lnSpc>
                <a:spcPts val="3897"/>
              </a:lnSpc>
              <a:buNone/>
            </a:pPr>
            <a:r>
              <a:rPr lang="en-US" sz="3117" dirty="0">
                <a:solidFill>
                  <a:srgbClr val="3C3939"/>
                </a:solidFill>
                <a:latin typeface="Raleway" pitchFamily="34" charset="0"/>
                <a:ea typeface="Raleway" pitchFamily="34" charset="-122"/>
                <a:cs typeface="Raleway" pitchFamily="34" charset="-120"/>
              </a:rPr>
              <a:t>Current Global Digital and Green Scenario</a:t>
            </a:r>
            <a:endParaRPr lang="en-US" sz="3117" dirty="0"/>
          </a:p>
        </p:txBody>
      </p:sp>
      <p:sp>
        <p:nvSpPr>
          <p:cNvPr id="7" name="Text 5"/>
          <p:cNvSpPr/>
          <p:nvPr/>
        </p:nvSpPr>
        <p:spPr>
          <a:xfrm>
            <a:off x="1269921" y="4121110"/>
            <a:ext cx="3480554" cy="2956203"/>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In our interconnected world, the digital and green transformations have become global priorities. They have the potential to reshape industries, economies, and societies.</a:t>
            </a:r>
            <a:endParaRPr lang="en-US" sz="2078" dirty="0"/>
          </a:p>
        </p:txBody>
      </p:sp>
      <p:sp>
        <p:nvSpPr>
          <p:cNvPr id="8" name="Shape 6"/>
          <p:cNvSpPr/>
          <p:nvPr/>
        </p:nvSpPr>
        <p:spPr>
          <a:xfrm>
            <a:off x="5294590" y="2092523"/>
            <a:ext cx="4041100" cy="5265063"/>
          </a:xfrm>
          <a:prstGeom prst="roundRect">
            <a:avLst>
              <a:gd name="adj" fmla="val 2939"/>
            </a:avLst>
          </a:prstGeom>
          <a:solidFill>
            <a:srgbClr val="E1E1EA"/>
          </a:solidFill>
          <a:ln w="16431">
            <a:solidFill>
              <a:srgbClr val="C3C3D5"/>
            </a:solidFill>
            <a:prstDash val="solid"/>
          </a:ln>
        </p:spPr>
      </p:sp>
      <p:sp>
        <p:nvSpPr>
          <p:cNvPr id="9" name="Text 7"/>
          <p:cNvSpPr/>
          <p:nvPr/>
        </p:nvSpPr>
        <p:spPr>
          <a:xfrm>
            <a:off x="5574863" y="2372797"/>
            <a:ext cx="3167063" cy="494824"/>
          </a:xfrm>
          <a:prstGeom prst="rect">
            <a:avLst/>
          </a:prstGeom>
          <a:noFill/>
          <a:ln/>
        </p:spPr>
        <p:txBody>
          <a:bodyPr wrap="none" rtlCol="0" anchor="t"/>
          <a:lstStyle/>
          <a:p>
            <a:pPr marL="0" indent="0">
              <a:lnSpc>
                <a:spcPts val="3897"/>
              </a:lnSpc>
              <a:buNone/>
            </a:pPr>
            <a:r>
              <a:rPr lang="en-US" sz="3117" dirty="0">
                <a:solidFill>
                  <a:srgbClr val="3C3939"/>
                </a:solidFill>
                <a:latin typeface="Raleway" pitchFamily="34" charset="0"/>
                <a:ea typeface="Raleway" pitchFamily="34" charset="-122"/>
                <a:cs typeface="Raleway" pitchFamily="34" charset="-120"/>
              </a:rPr>
              <a:t>Estonia's Position</a:t>
            </a:r>
            <a:endParaRPr lang="en-US" sz="3117" dirty="0"/>
          </a:p>
        </p:txBody>
      </p:sp>
      <p:sp>
        <p:nvSpPr>
          <p:cNvPr id="10" name="Text 8"/>
          <p:cNvSpPr/>
          <p:nvPr/>
        </p:nvSpPr>
        <p:spPr>
          <a:xfrm>
            <a:off x="5574863" y="3131463"/>
            <a:ext cx="3480554" cy="2956203"/>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Estonia has been a trailblazer in digital transformation, achieving remarkable success. However, we are only in the beginning of the journey where digital meets green.</a:t>
            </a:r>
            <a:endParaRPr lang="en-US" sz="2078" dirty="0"/>
          </a:p>
        </p:txBody>
      </p:sp>
      <p:sp>
        <p:nvSpPr>
          <p:cNvPr id="11" name="Shape 9"/>
          <p:cNvSpPr/>
          <p:nvPr/>
        </p:nvSpPr>
        <p:spPr>
          <a:xfrm>
            <a:off x="9599533" y="2092523"/>
            <a:ext cx="4041100" cy="5265063"/>
          </a:xfrm>
          <a:prstGeom prst="roundRect">
            <a:avLst>
              <a:gd name="adj" fmla="val 2939"/>
            </a:avLst>
          </a:prstGeom>
          <a:solidFill>
            <a:srgbClr val="E1E1EA"/>
          </a:solidFill>
          <a:ln w="16431">
            <a:solidFill>
              <a:srgbClr val="C3C3D5"/>
            </a:solidFill>
            <a:prstDash val="solid"/>
          </a:ln>
        </p:spPr>
      </p:sp>
      <p:sp>
        <p:nvSpPr>
          <p:cNvPr id="12" name="Text 10"/>
          <p:cNvSpPr/>
          <p:nvPr/>
        </p:nvSpPr>
        <p:spPr>
          <a:xfrm>
            <a:off x="9879806" y="2372797"/>
            <a:ext cx="3480554" cy="989648"/>
          </a:xfrm>
          <a:prstGeom prst="rect">
            <a:avLst/>
          </a:prstGeom>
          <a:noFill/>
          <a:ln/>
        </p:spPr>
        <p:txBody>
          <a:bodyPr wrap="square" rtlCol="0" anchor="t"/>
          <a:lstStyle/>
          <a:p>
            <a:pPr marL="0" indent="0">
              <a:lnSpc>
                <a:spcPts val="3897"/>
              </a:lnSpc>
              <a:buNone/>
            </a:pPr>
            <a:r>
              <a:rPr lang="en-US" sz="3117" dirty="0">
                <a:solidFill>
                  <a:srgbClr val="3C3939"/>
                </a:solidFill>
                <a:latin typeface="Raleway" pitchFamily="34" charset="0"/>
                <a:ea typeface="Raleway" pitchFamily="34" charset="-122"/>
                <a:cs typeface="Raleway" pitchFamily="34" charset="-120"/>
              </a:rPr>
              <a:t>The Concept of Twin Transition</a:t>
            </a:r>
            <a:endParaRPr lang="en-US" sz="3117" dirty="0"/>
          </a:p>
        </p:txBody>
      </p:sp>
      <p:sp>
        <p:nvSpPr>
          <p:cNvPr id="13" name="Text 11"/>
          <p:cNvSpPr/>
          <p:nvPr/>
        </p:nvSpPr>
        <p:spPr>
          <a:xfrm>
            <a:off x="9879806" y="3626287"/>
            <a:ext cx="3480554" cy="3378518"/>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The twin transition refers to the simultaneous advancement of digitalization and sustainability. The interplay between these two transitions is crucial for shaping a better future.</a:t>
            </a:r>
            <a:endParaRPr lang="en-US" sz="2078"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75000"/>
            </a:srgbClr>
          </a:solidFill>
          <a:ln w="16431">
            <a:solidFill>
              <a:srgbClr val="FFFFFF">
                <a:alpha val="64000"/>
              </a:srgbClr>
            </a:solidFill>
            <a:prstDash val="solid"/>
          </a:ln>
        </p:spPr>
      </p:sp>
      <p:sp>
        <p:nvSpPr>
          <p:cNvPr id="4" name="Text 2"/>
          <p:cNvSpPr/>
          <p:nvPr/>
        </p:nvSpPr>
        <p:spPr>
          <a:xfrm>
            <a:off x="989648" y="1421606"/>
            <a:ext cx="12651105" cy="1649492"/>
          </a:xfrm>
          <a:prstGeom prst="rect">
            <a:avLst/>
          </a:prstGeom>
          <a:noFill/>
          <a:ln/>
        </p:spPr>
        <p:txBody>
          <a:bodyPr wrap="square" rtlCol="0" anchor="t"/>
          <a:lstStyle/>
          <a:p>
            <a:pPr marL="0" indent="0">
              <a:lnSpc>
                <a:spcPts val="6494"/>
              </a:lnSpc>
              <a:buNone/>
            </a:pPr>
            <a:r>
              <a:rPr lang="en-US" sz="5195" dirty="0">
                <a:solidFill>
                  <a:srgbClr val="1B1B27"/>
                </a:solidFill>
                <a:latin typeface="Raleway" pitchFamily="34" charset="0"/>
                <a:ea typeface="Raleway" pitchFamily="34" charset="-122"/>
                <a:cs typeface="Raleway" pitchFamily="34" charset="-120"/>
              </a:rPr>
              <a:t>Challenges of Sustainable Digital Transformation</a:t>
            </a:r>
            <a:endParaRPr lang="en-US" sz="5195" dirty="0"/>
          </a:p>
        </p:txBody>
      </p:sp>
      <p:sp>
        <p:nvSpPr>
          <p:cNvPr id="5" name="Shape 3"/>
          <p:cNvSpPr/>
          <p:nvPr/>
        </p:nvSpPr>
        <p:spPr>
          <a:xfrm>
            <a:off x="989648" y="3466981"/>
            <a:ext cx="6193631" cy="1385173"/>
          </a:xfrm>
          <a:prstGeom prst="roundRect">
            <a:avLst>
              <a:gd name="adj" fmla="val 8574"/>
            </a:avLst>
          </a:prstGeom>
          <a:solidFill>
            <a:srgbClr val="E1E1EA"/>
          </a:solidFill>
          <a:ln w="16431">
            <a:solidFill>
              <a:srgbClr val="C3C3D5"/>
            </a:solidFill>
            <a:prstDash val="solid"/>
          </a:ln>
        </p:spPr>
      </p:sp>
      <p:sp>
        <p:nvSpPr>
          <p:cNvPr id="6" name="Text 4"/>
          <p:cNvSpPr/>
          <p:nvPr/>
        </p:nvSpPr>
        <p:spPr>
          <a:xfrm>
            <a:off x="1269921" y="3747254"/>
            <a:ext cx="5633085" cy="824627"/>
          </a:xfrm>
          <a:prstGeom prst="rect">
            <a:avLst/>
          </a:prstGeom>
          <a:noFill/>
          <a:ln/>
        </p:spPr>
        <p:txBody>
          <a:bodyPr wrap="square" rtlCol="0" anchor="t"/>
          <a:lstStyle/>
          <a:p>
            <a:pPr marL="0" indent="0">
              <a:lnSpc>
                <a:spcPts val="3247"/>
              </a:lnSpc>
              <a:buNone/>
            </a:pPr>
            <a:r>
              <a:rPr lang="et-EE" sz="2598" dirty="0">
                <a:solidFill>
                  <a:srgbClr val="3C3939"/>
                </a:solidFill>
                <a:latin typeface="Raleway" pitchFamily="34" charset="0"/>
                <a:ea typeface="Raleway" pitchFamily="34" charset="-122"/>
                <a:cs typeface="Raleway" pitchFamily="34" charset="-120"/>
              </a:rPr>
              <a:t>1. </a:t>
            </a:r>
            <a:r>
              <a:rPr lang="en-US" sz="2598" dirty="0">
                <a:solidFill>
                  <a:srgbClr val="3C3939"/>
                </a:solidFill>
                <a:latin typeface="Raleway" pitchFamily="34" charset="0"/>
                <a:ea typeface="Raleway" pitchFamily="34" charset="-122"/>
                <a:cs typeface="Raleway" pitchFamily="34" charset="-120"/>
              </a:rPr>
              <a:t>Balancing Digital Growth with Environmental Sustainability</a:t>
            </a:r>
            <a:endParaRPr lang="en-US" sz="2598" dirty="0"/>
          </a:p>
        </p:txBody>
      </p:sp>
      <p:sp>
        <p:nvSpPr>
          <p:cNvPr id="7" name="Shape 5"/>
          <p:cNvSpPr/>
          <p:nvPr/>
        </p:nvSpPr>
        <p:spPr>
          <a:xfrm>
            <a:off x="7447121" y="3466981"/>
            <a:ext cx="6193631" cy="1385173"/>
          </a:xfrm>
          <a:prstGeom prst="roundRect">
            <a:avLst>
              <a:gd name="adj" fmla="val 8574"/>
            </a:avLst>
          </a:prstGeom>
          <a:solidFill>
            <a:srgbClr val="E1E1EA"/>
          </a:solidFill>
          <a:ln w="16431">
            <a:solidFill>
              <a:srgbClr val="C3C3D5"/>
            </a:solidFill>
            <a:prstDash val="solid"/>
          </a:ln>
        </p:spPr>
      </p:sp>
      <p:sp>
        <p:nvSpPr>
          <p:cNvPr id="8" name="Text 6"/>
          <p:cNvSpPr/>
          <p:nvPr/>
        </p:nvSpPr>
        <p:spPr>
          <a:xfrm>
            <a:off x="7727394" y="3747254"/>
            <a:ext cx="5633085" cy="824627"/>
          </a:xfrm>
          <a:prstGeom prst="rect">
            <a:avLst/>
          </a:prstGeom>
          <a:noFill/>
          <a:ln/>
        </p:spPr>
        <p:txBody>
          <a:bodyPr wrap="square" rtlCol="0" anchor="t"/>
          <a:lstStyle/>
          <a:p>
            <a:pPr marL="0" indent="0">
              <a:lnSpc>
                <a:spcPts val="3247"/>
              </a:lnSpc>
              <a:buNone/>
            </a:pPr>
            <a:r>
              <a:rPr lang="et-EE" sz="2598" dirty="0">
                <a:solidFill>
                  <a:srgbClr val="3C3939"/>
                </a:solidFill>
                <a:latin typeface="Raleway" pitchFamily="34" charset="0"/>
                <a:ea typeface="Raleway" pitchFamily="34" charset="-122"/>
                <a:cs typeface="Raleway" pitchFamily="34" charset="-120"/>
              </a:rPr>
              <a:t>2. </a:t>
            </a:r>
            <a:r>
              <a:rPr lang="en-US" sz="2598" dirty="0">
                <a:solidFill>
                  <a:srgbClr val="3C3939"/>
                </a:solidFill>
                <a:latin typeface="Raleway" pitchFamily="34" charset="0"/>
                <a:ea typeface="Raleway" pitchFamily="34" charset="-122"/>
                <a:cs typeface="Raleway" pitchFamily="34" charset="-120"/>
              </a:rPr>
              <a:t>Access to Technology and Digital Skills</a:t>
            </a:r>
            <a:endParaRPr lang="en-US" sz="2598" dirty="0"/>
          </a:p>
        </p:txBody>
      </p:sp>
      <p:sp>
        <p:nvSpPr>
          <p:cNvPr id="9" name="Shape 7"/>
          <p:cNvSpPr/>
          <p:nvPr/>
        </p:nvSpPr>
        <p:spPr>
          <a:xfrm>
            <a:off x="989648" y="5148977"/>
            <a:ext cx="6193631" cy="1659017"/>
          </a:xfrm>
          <a:prstGeom prst="roundRect">
            <a:avLst>
              <a:gd name="adj" fmla="val 7159"/>
            </a:avLst>
          </a:prstGeom>
          <a:solidFill>
            <a:srgbClr val="E1E1EA"/>
          </a:solidFill>
          <a:ln w="16431">
            <a:solidFill>
              <a:srgbClr val="C3C3D5"/>
            </a:solidFill>
            <a:prstDash val="solid"/>
          </a:ln>
        </p:spPr>
      </p:sp>
      <p:sp>
        <p:nvSpPr>
          <p:cNvPr id="10" name="Text 8"/>
          <p:cNvSpPr/>
          <p:nvPr/>
        </p:nvSpPr>
        <p:spPr>
          <a:xfrm>
            <a:off x="1269921" y="5429250"/>
            <a:ext cx="4213860" cy="412313"/>
          </a:xfrm>
          <a:prstGeom prst="rect">
            <a:avLst/>
          </a:prstGeom>
          <a:noFill/>
          <a:ln/>
        </p:spPr>
        <p:txBody>
          <a:bodyPr wrap="none" rtlCol="0" anchor="t"/>
          <a:lstStyle/>
          <a:p>
            <a:pPr marL="0" indent="0">
              <a:lnSpc>
                <a:spcPts val="3247"/>
              </a:lnSpc>
              <a:buNone/>
            </a:pPr>
            <a:r>
              <a:rPr lang="et-EE" sz="2598" dirty="0">
                <a:solidFill>
                  <a:srgbClr val="3C3939"/>
                </a:solidFill>
                <a:latin typeface="Raleway" pitchFamily="34" charset="0"/>
                <a:ea typeface="Raleway" pitchFamily="34" charset="-122"/>
                <a:cs typeface="Raleway" pitchFamily="34" charset="-120"/>
              </a:rPr>
              <a:t>3. </a:t>
            </a:r>
            <a:r>
              <a:rPr lang="en-US" sz="2598" dirty="0">
                <a:solidFill>
                  <a:srgbClr val="3C3939"/>
                </a:solidFill>
                <a:latin typeface="Raleway" pitchFamily="34" charset="0"/>
                <a:ea typeface="Raleway" pitchFamily="34" charset="-122"/>
                <a:cs typeface="Raleway" pitchFamily="34" charset="-120"/>
              </a:rPr>
              <a:t>Managing the Digital Divide </a:t>
            </a:r>
            <a:endParaRPr lang="en-US" sz="2598" dirty="0"/>
          </a:p>
        </p:txBody>
      </p:sp>
      <p:sp>
        <p:nvSpPr>
          <p:cNvPr id="11" name="Text 9"/>
          <p:cNvSpPr/>
          <p:nvPr/>
        </p:nvSpPr>
        <p:spPr>
          <a:xfrm>
            <a:off x="1269921" y="6105406"/>
            <a:ext cx="5633085" cy="422315"/>
          </a:xfrm>
          <a:prstGeom prst="rect">
            <a:avLst/>
          </a:prstGeom>
          <a:noFill/>
          <a:ln/>
        </p:spPr>
        <p:txBody>
          <a:bodyPr wrap="none" rtlCol="0" anchor="t"/>
          <a:lstStyle/>
          <a:p>
            <a:pPr marL="0" indent="0">
              <a:lnSpc>
                <a:spcPts val="3325"/>
              </a:lnSpc>
              <a:buNone/>
            </a:pPr>
            <a:endParaRPr lang="en-US" sz="2078" dirty="0"/>
          </a:p>
        </p:txBody>
      </p:sp>
      <p:sp>
        <p:nvSpPr>
          <p:cNvPr id="12" name="Shape 10"/>
          <p:cNvSpPr/>
          <p:nvPr/>
        </p:nvSpPr>
        <p:spPr>
          <a:xfrm>
            <a:off x="7447121" y="5148977"/>
            <a:ext cx="6193631" cy="1659017"/>
          </a:xfrm>
          <a:prstGeom prst="roundRect">
            <a:avLst>
              <a:gd name="adj" fmla="val 7159"/>
            </a:avLst>
          </a:prstGeom>
          <a:solidFill>
            <a:srgbClr val="E1E1EA"/>
          </a:solidFill>
          <a:ln w="16431">
            <a:solidFill>
              <a:srgbClr val="C3C3D5"/>
            </a:solidFill>
            <a:prstDash val="solid"/>
          </a:ln>
        </p:spPr>
      </p:sp>
      <p:sp>
        <p:nvSpPr>
          <p:cNvPr id="13" name="Text 11"/>
          <p:cNvSpPr/>
          <p:nvPr/>
        </p:nvSpPr>
        <p:spPr>
          <a:xfrm>
            <a:off x="7727394" y="5429250"/>
            <a:ext cx="5633085" cy="824627"/>
          </a:xfrm>
          <a:prstGeom prst="rect">
            <a:avLst/>
          </a:prstGeom>
          <a:noFill/>
          <a:ln/>
        </p:spPr>
        <p:txBody>
          <a:bodyPr wrap="square" rtlCol="0" anchor="t"/>
          <a:lstStyle/>
          <a:p>
            <a:pPr marL="0" indent="0">
              <a:lnSpc>
                <a:spcPts val="3247"/>
              </a:lnSpc>
              <a:buNone/>
            </a:pPr>
            <a:r>
              <a:rPr lang="et-EE" sz="2598" dirty="0">
                <a:solidFill>
                  <a:srgbClr val="3C3939"/>
                </a:solidFill>
                <a:latin typeface="Raleway" pitchFamily="34" charset="0"/>
                <a:ea typeface="Raleway" pitchFamily="34" charset="-122"/>
                <a:cs typeface="Raleway" pitchFamily="34" charset="-120"/>
              </a:rPr>
              <a:t>4. </a:t>
            </a:r>
            <a:r>
              <a:rPr lang="en-US" sz="2598" dirty="0">
                <a:solidFill>
                  <a:srgbClr val="3C3939"/>
                </a:solidFill>
                <a:latin typeface="Raleway" pitchFamily="34" charset="0"/>
                <a:ea typeface="Raleway" pitchFamily="34" charset="-122"/>
                <a:cs typeface="Raleway" pitchFamily="34" charset="-120"/>
              </a:rPr>
              <a:t>Education and Skill Development for Future Jobs</a:t>
            </a:r>
            <a:endParaRPr lang="en-US" sz="2598"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75000"/>
            </a:srgbClr>
          </a:solidFill>
          <a:ln w="16431">
            <a:solidFill>
              <a:srgbClr val="FFFFFF">
                <a:alpha val="64000"/>
              </a:srgbClr>
            </a:solidFill>
            <a:prstDash val="solid"/>
          </a:ln>
        </p:spPr>
      </p:sp>
      <p:sp>
        <p:nvSpPr>
          <p:cNvPr id="4" name="Text 2"/>
          <p:cNvSpPr/>
          <p:nvPr/>
        </p:nvSpPr>
        <p:spPr>
          <a:xfrm>
            <a:off x="989648" y="888802"/>
            <a:ext cx="12651105" cy="1649492"/>
          </a:xfrm>
          <a:prstGeom prst="rect">
            <a:avLst/>
          </a:prstGeom>
          <a:noFill/>
          <a:ln/>
        </p:spPr>
        <p:txBody>
          <a:bodyPr wrap="square" rtlCol="0" anchor="t"/>
          <a:lstStyle/>
          <a:p>
            <a:pPr marL="0" indent="0">
              <a:lnSpc>
                <a:spcPts val="6494"/>
              </a:lnSpc>
              <a:buNone/>
            </a:pPr>
            <a:r>
              <a:rPr lang="en-US" sz="5195" dirty="0">
                <a:solidFill>
                  <a:srgbClr val="1B1B27"/>
                </a:solidFill>
                <a:latin typeface="Raleway" pitchFamily="34" charset="0"/>
                <a:ea typeface="Raleway" pitchFamily="34" charset="-122"/>
                <a:cs typeface="Raleway" pitchFamily="34" charset="-120"/>
              </a:rPr>
              <a:t>Challenges of Sustainable Digital Transformation</a:t>
            </a:r>
            <a:endParaRPr lang="en-US" sz="5195" dirty="0"/>
          </a:p>
        </p:txBody>
      </p:sp>
      <p:sp>
        <p:nvSpPr>
          <p:cNvPr id="5" name="Shape 3"/>
          <p:cNvSpPr/>
          <p:nvPr/>
        </p:nvSpPr>
        <p:spPr>
          <a:xfrm>
            <a:off x="989648" y="2934176"/>
            <a:ext cx="6193631" cy="2071330"/>
          </a:xfrm>
          <a:prstGeom prst="roundRect">
            <a:avLst>
              <a:gd name="adj" fmla="val 5734"/>
            </a:avLst>
          </a:prstGeom>
          <a:solidFill>
            <a:srgbClr val="E1E1EA"/>
          </a:solidFill>
          <a:ln w="16431">
            <a:solidFill>
              <a:srgbClr val="C3C3D5"/>
            </a:solidFill>
            <a:prstDash val="solid"/>
          </a:ln>
        </p:spPr>
      </p:sp>
      <p:sp>
        <p:nvSpPr>
          <p:cNvPr id="6" name="Text 4"/>
          <p:cNvSpPr/>
          <p:nvPr/>
        </p:nvSpPr>
        <p:spPr>
          <a:xfrm>
            <a:off x="1269921" y="3214449"/>
            <a:ext cx="5633085" cy="824627"/>
          </a:xfrm>
          <a:prstGeom prst="rect">
            <a:avLst/>
          </a:prstGeom>
          <a:noFill/>
          <a:ln/>
        </p:spPr>
        <p:txBody>
          <a:bodyPr wrap="square" rtlCol="0" anchor="t"/>
          <a:lstStyle/>
          <a:p>
            <a:pPr marL="0" indent="0">
              <a:lnSpc>
                <a:spcPts val="3247"/>
              </a:lnSpc>
              <a:buNone/>
            </a:pPr>
            <a:r>
              <a:rPr lang="et-EE" sz="2598" dirty="0">
                <a:solidFill>
                  <a:srgbClr val="3C3939"/>
                </a:solidFill>
                <a:latin typeface="Raleway" pitchFamily="34" charset="0"/>
                <a:ea typeface="Raleway" pitchFamily="34" charset="-122"/>
                <a:cs typeface="Raleway" pitchFamily="34" charset="-120"/>
              </a:rPr>
              <a:t>5. </a:t>
            </a:r>
            <a:r>
              <a:rPr lang="en-US" sz="2598" dirty="0">
                <a:solidFill>
                  <a:srgbClr val="3C3939"/>
                </a:solidFill>
                <a:latin typeface="Raleway" pitchFamily="34" charset="0"/>
                <a:ea typeface="Raleway" pitchFamily="34" charset="-122"/>
                <a:cs typeface="Raleway" pitchFamily="34" charset="-120"/>
              </a:rPr>
              <a:t>Social Inclusion and Youth Participation in Policy-Making</a:t>
            </a:r>
            <a:endParaRPr lang="en-US" sz="2598" dirty="0"/>
          </a:p>
        </p:txBody>
      </p:sp>
      <p:sp>
        <p:nvSpPr>
          <p:cNvPr id="7" name="Text 5"/>
          <p:cNvSpPr/>
          <p:nvPr/>
        </p:nvSpPr>
        <p:spPr>
          <a:xfrm>
            <a:off x="1269921" y="4302919"/>
            <a:ext cx="5633085" cy="422315"/>
          </a:xfrm>
          <a:prstGeom prst="rect">
            <a:avLst/>
          </a:prstGeom>
          <a:noFill/>
          <a:ln/>
        </p:spPr>
        <p:txBody>
          <a:bodyPr wrap="none" rtlCol="0" anchor="t"/>
          <a:lstStyle/>
          <a:p>
            <a:pPr marL="0" indent="0">
              <a:lnSpc>
                <a:spcPts val="3325"/>
              </a:lnSpc>
              <a:buNone/>
            </a:pPr>
            <a:endParaRPr lang="en-US" sz="2078" dirty="0"/>
          </a:p>
        </p:txBody>
      </p:sp>
      <p:sp>
        <p:nvSpPr>
          <p:cNvPr id="8" name="Shape 6"/>
          <p:cNvSpPr/>
          <p:nvPr/>
        </p:nvSpPr>
        <p:spPr>
          <a:xfrm>
            <a:off x="7447121" y="2934176"/>
            <a:ext cx="6193631" cy="2071330"/>
          </a:xfrm>
          <a:prstGeom prst="roundRect">
            <a:avLst>
              <a:gd name="adj" fmla="val 5734"/>
            </a:avLst>
          </a:prstGeom>
          <a:solidFill>
            <a:srgbClr val="E1E1EA"/>
          </a:solidFill>
          <a:ln w="16431">
            <a:solidFill>
              <a:srgbClr val="C3C3D5"/>
            </a:solidFill>
            <a:prstDash val="solid"/>
          </a:ln>
        </p:spPr>
      </p:sp>
      <p:sp>
        <p:nvSpPr>
          <p:cNvPr id="9" name="Text 7"/>
          <p:cNvSpPr/>
          <p:nvPr/>
        </p:nvSpPr>
        <p:spPr>
          <a:xfrm>
            <a:off x="7727394" y="3214449"/>
            <a:ext cx="5633085" cy="824627"/>
          </a:xfrm>
          <a:prstGeom prst="rect">
            <a:avLst/>
          </a:prstGeom>
          <a:noFill/>
          <a:ln/>
        </p:spPr>
        <p:txBody>
          <a:bodyPr wrap="square" rtlCol="0" anchor="t"/>
          <a:lstStyle/>
          <a:p>
            <a:pPr marL="0" indent="0">
              <a:lnSpc>
                <a:spcPts val="3247"/>
              </a:lnSpc>
              <a:buNone/>
            </a:pPr>
            <a:r>
              <a:rPr lang="et-EE" sz="2598" dirty="0">
                <a:solidFill>
                  <a:srgbClr val="3C3939"/>
                </a:solidFill>
                <a:latin typeface="Raleway" pitchFamily="34" charset="0"/>
                <a:ea typeface="Raleway" pitchFamily="34" charset="-122"/>
                <a:cs typeface="Raleway" pitchFamily="34" charset="-120"/>
              </a:rPr>
              <a:t>6. </a:t>
            </a:r>
            <a:r>
              <a:rPr lang="en-US" sz="2598" dirty="0">
                <a:solidFill>
                  <a:srgbClr val="3C3939"/>
                </a:solidFill>
                <a:latin typeface="Raleway" pitchFamily="34" charset="0"/>
                <a:ea typeface="Raleway" pitchFamily="34" charset="-122"/>
                <a:cs typeface="Raleway" pitchFamily="34" charset="-120"/>
              </a:rPr>
              <a:t>Job Security and Career Opportunities in a Shifting Economy</a:t>
            </a:r>
            <a:endParaRPr lang="en-US" sz="2598" dirty="0"/>
          </a:p>
        </p:txBody>
      </p:sp>
      <p:sp>
        <p:nvSpPr>
          <p:cNvPr id="10" name="Text 8"/>
          <p:cNvSpPr/>
          <p:nvPr/>
        </p:nvSpPr>
        <p:spPr>
          <a:xfrm>
            <a:off x="7727394" y="4302919"/>
            <a:ext cx="5633085" cy="422315"/>
          </a:xfrm>
          <a:prstGeom prst="rect">
            <a:avLst/>
          </a:prstGeom>
          <a:noFill/>
          <a:ln/>
        </p:spPr>
        <p:txBody>
          <a:bodyPr wrap="none" rtlCol="0" anchor="t"/>
          <a:lstStyle/>
          <a:p>
            <a:pPr marL="0" indent="0">
              <a:lnSpc>
                <a:spcPts val="3325"/>
              </a:lnSpc>
              <a:buNone/>
            </a:pPr>
            <a:endParaRPr lang="en-US" sz="2078" dirty="0"/>
          </a:p>
        </p:txBody>
      </p:sp>
      <p:sp>
        <p:nvSpPr>
          <p:cNvPr id="11" name="Shape 9"/>
          <p:cNvSpPr/>
          <p:nvPr/>
        </p:nvSpPr>
        <p:spPr>
          <a:xfrm>
            <a:off x="989648" y="5269349"/>
            <a:ext cx="6193631" cy="2071330"/>
          </a:xfrm>
          <a:prstGeom prst="roundRect">
            <a:avLst>
              <a:gd name="adj" fmla="val 5734"/>
            </a:avLst>
          </a:prstGeom>
          <a:solidFill>
            <a:srgbClr val="E1E1EA"/>
          </a:solidFill>
          <a:ln w="16431">
            <a:solidFill>
              <a:srgbClr val="C3C3D5"/>
            </a:solidFill>
            <a:prstDash val="solid"/>
          </a:ln>
        </p:spPr>
      </p:sp>
      <p:sp>
        <p:nvSpPr>
          <p:cNvPr id="12" name="Text 10"/>
          <p:cNvSpPr/>
          <p:nvPr/>
        </p:nvSpPr>
        <p:spPr>
          <a:xfrm>
            <a:off x="1269921" y="5549622"/>
            <a:ext cx="5633085" cy="824627"/>
          </a:xfrm>
          <a:prstGeom prst="rect">
            <a:avLst/>
          </a:prstGeom>
          <a:noFill/>
          <a:ln/>
        </p:spPr>
        <p:txBody>
          <a:bodyPr wrap="square" rtlCol="0" anchor="t"/>
          <a:lstStyle/>
          <a:p>
            <a:pPr marL="0" indent="0">
              <a:lnSpc>
                <a:spcPts val="3247"/>
              </a:lnSpc>
              <a:buNone/>
            </a:pPr>
            <a:r>
              <a:rPr lang="et-EE" sz="2598" dirty="0">
                <a:solidFill>
                  <a:srgbClr val="3C3939"/>
                </a:solidFill>
                <a:latin typeface="Raleway" pitchFamily="34" charset="0"/>
                <a:ea typeface="Raleway" pitchFamily="34" charset="-122"/>
                <a:cs typeface="Raleway" pitchFamily="34" charset="-120"/>
              </a:rPr>
              <a:t>7. </a:t>
            </a:r>
            <a:r>
              <a:rPr lang="en-US" sz="2598" dirty="0">
                <a:solidFill>
                  <a:srgbClr val="3C3939"/>
                </a:solidFill>
                <a:latin typeface="Raleway" pitchFamily="34" charset="0"/>
                <a:ea typeface="Raleway" pitchFamily="34" charset="-122"/>
                <a:cs typeface="Raleway" pitchFamily="34" charset="-120"/>
              </a:rPr>
              <a:t>Balancing Technological Reliance with Sustainable Practices</a:t>
            </a:r>
            <a:endParaRPr lang="en-US" sz="2598" dirty="0"/>
          </a:p>
        </p:txBody>
      </p:sp>
      <p:sp>
        <p:nvSpPr>
          <p:cNvPr id="13" name="Text 11"/>
          <p:cNvSpPr/>
          <p:nvPr/>
        </p:nvSpPr>
        <p:spPr>
          <a:xfrm>
            <a:off x="1269921" y="6638092"/>
            <a:ext cx="5633085" cy="422315"/>
          </a:xfrm>
          <a:prstGeom prst="rect">
            <a:avLst/>
          </a:prstGeom>
          <a:noFill/>
          <a:ln/>
        </p:spPr>
        <p:txBody>
          <a:bodyPr wrap="none" rtlCol="0" anchor="t"/>
          <a:lstStyle/>
          <a:p>
            <a:pPr marL="0" indent="0">
              <a:lnSpc>
                <a:spcPts val="3325"/>
              </a:lnSpc>
              <a:buNone/>
            </a:pPr>
            <a:endParaRPr lang="en-US" sz="2078" dirty="0"/>
          </a:p>
        </p:txBody>
      </p:sp>
      <p:sp>
        <p:nvSpPr>
          <p:cNvPr id="14" name="Shape 12"/>
          <p:cNvSpPr/>
          <p:nvPr/>
        </p:nvSpPr>
        <p:spPr>
          <a:xfrm>
            <a:off x="7447121" y="5269349"/>
            <a:ext cx="6193631" cy="2071330"/>
          </a:xfrm>
          <a:prstGeom prst="roundRect">
            <a:avLst>
              <a:gd name="adj" fmla="val 5734"/>
            </a:avLst>
          </a:prstGeom>
          <a:solidFill>
            <a:srgbClr val="E1E1EA"/>
          </a:solidFill>
          <a:ln w="16431">
            <a:solidFill>
              <a:srgbClr val="C3C3D5"/>
            </a:solidFill>
            <a:prstDash val="solid"/>
          </a:ln>
        </p:spPr>
      </p:sp>
      <p:sp>
        <p:nvSpPr>
          <p:cNvPr id="15" name="Text 13"/>
          <p:cNvSpPr/>
          <p:nvPr/>
        </p:nvSpPr>
        <p:spPr>
          <a:xfrm>
            <a:off x="7727394" y="5549622"/>
            <a:ext cx="5633085" cy="824627"/>
          </a:xfrm>
          <a:prstGeom prst="rect">
            <a:avLst/>
          </a:prstGeom>
          <a:noFill/>
          <a:ln/>
        </p:spPr>
        <p:txBody>
          <a:bodyPr wrap="square" rtlCol="0" anchor="t"/>
          <a:lstStyle/>
          <a:p>
            <a:pPr marL="0" indent="0">
              <a:lnSpc>
                <a:spcPts val="3247"/>
              </a:lnSpc>
              <a:buNone/>
            </a:pPr>
            <a:r>
              <a:rPr lang="et-EE" sz="2598" dirty="0">
                <a:solidFill>
                  <a:srgbClr val="3C3939"/>
                </a:solidFill>
                <a:latin typeface="Raleway" pitchFamily="34" charset="0"/>
                <a:ea typeface="Raleway" pitchFamily="34" charset="-122"/>
                <a:cs typeface="Raleway" pitchFamily="34" charset="-120"/>
              </a:rPr>
              <a:t>8. </a:t>
            </a:r>
            <a:r>
              <a:rPr lang="en-US" sz="2598" dirty="0">
                <a:solidFill>
                  <a:srgbClr val="3C3939"/>
                </a:solidFill>
                <a:latin typeface="Raleway" pitchFamily="34" charset="0"/>
                <a:ea typeface="Raleway" pitchFamily="34" charset="-122"/>
                <a:cs typeface="Raleway" pitchFamily="34" charset="-120"/>
              </a:rPr>
              <a:t>Global Cooperation and Youth Representation</a:t>
            </a:r>
            <a:endParaRPr lang="en-US" sz="2598" dirty="0"/>
          </a:p>
        </p:txBody>
      </p:sp>
      <p:sp>
        <p:nvSpPr>
          <p:cNvPr id="16" name="Text 14"/>
          <p:cNvSpPr/>
          <p:nvPr/>
        </p:nvSpPr>
        <p:spPr>
          <a:xfrm>
            <a:off x="7727394" y="6638092"/>
            <a:ext cx="5633085" cy="422315"/>
          </a:xfrm>
          <a:prstGeom prst="rect">
            <a:avLst/>
          </a:prstGeom>
          <a:noFill/>
          <a:ln/>
        </p:spPr>
        <p:txBody>
          <a:bodyPr wrap="none" rtlCol="0" anchor="t"/>
          <a:lstStyle/>
          <a:p>
            <a:pPr marL="0" indent="0">
              <a:lnSpc>
                <a:spcPts val="3325"/>
              </a:lnSpc>
              <a:buNone/>
            </a:pPr>
            <a:endParaRPr lang="en-US" sz="2078"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75000"/>
            </a:srgbClr>
          </a:solidFill>
          <a:ln w="16431">
            <a:solidFill>
              <a:srgbClr val="FFFFFF">
                <a:alpha val="64000"/>
              </a:srgbClr>
            </a:solidFill>
            <a:prstDash val="solid"/>
          </a:ln>
        </p:spPr>
      </p:sp>
      <p:sp>
        <p:nvSpPr>
          <p:cNvPr id="4" name="Text 2"/>
          <p:cNvSpPr/>
          <p:nvPr/>
        </p:nvSpPr>
        <p:spPr>
          <a:xfrm>
            <a:off x="989648" y="1452563"/>
            <a:ext cx="12651105" cy="1649492"/>
          </a:xfrm>
          <a:prstGeom prst="rect">
            <a:avLst/>
          </a:prstGeom>
          <a:noFill/>
          <a:ln/>
        </p:spPr>
        <p:txBody>
          <a:bodyPr wrap="square" rtlCol="0" anchor="t"/>
          <a:lstStyle/>
          <a:p>
            <a:pPr marL="0" indent="0">
              <a:lnSpc>
                <a:spcPts val="6494"/>
              </a:lnSpc>
              <a:buNone/>
            </a:pPr>
            <a:r>
              <a:rPr lang="en-US" sz="5195" dirty="0">
                <a:solidFill>
                  <a:srgbClr val="1B1B27"/>
                </a:solidFill>
                <a:latin typeface="Raleway" pitchFamily="34" charset="0"/>
                <a:ea typeface="Raleway" pitchFamily="34" charset="-122"/>
                <a:cs typeface="Raleway" pitchFamily="34" charset="-120"/>
              </a:rPr>
              <a:t>Opportunities in Sustainable Digital Transformation</a:t>
            </a:r>
            <a:endParaRPr lang="en-US" sz="5195" dirty="0"/>
          </a:p>
        </p:txBody>
      </p:sp>
      <p:sp>
        <p:nvSpPr>
          <p:cNvPr id="5" name="Text 3"/>
          <p:cNvSpPr/>
          <p:nvPr/>
        </p:nvSpPr>
        <p:spPr>
          <a:xfrm>
            <a:off x="989648" y="3761780"/>
            <a:ext cx="4914900" cy="412313"/>
          </a:xfrm>
          <a:prstGeom prst="rect">
            <a:avLst/>
          </a:prstGeom>
          <a:noFill/>
          <a:ln/>
        </p:spPr>
        <p:txBody>
          <a:bodyPr wrap="none" rtlCol="0" anchor="t"/>
          <a:lstStyle/>
          <a:p>
            <a:pPr marL="0" indent="0">
              <a:lnSpc>
                <a:spcPts val="3247"/>
              </a:lnSpc>
              <a:buNone/>
            </a:pPr>
            <a:r>
              <a:rPr lang="et-EE" sz="2598" b="1" dirty="0">
                <a:solidFill>
                  <a:srgbClr val="1B1B27"/>
                </a:solidFill>
                <a:latin typeface="Raleway" pitchFamily="34" charset="0"/>
                <a:ea typeface="Raleway" pitchFamily="34" charset="-122"/>
                <a:cs typeface="Raleway" pitchFamily="34" charset="-120"/>
              </a:rPr>
              <a:t>1. </a:t>
            </a:r>
            <a:r>
              <a:rPr lang="en-US" sz="2598" b="1" dirty="0">
                <a:solidFill>
                  <a:srgbClr val="1B1B27"/>
                </a:solidFill>
                <a:latin typeface="Raleway" pitchFamily="34" charset="0"/>
                <a:ea typeface="Raleway" pitchFamily="34" charset="-122"/>
                <a:cs typeface="Raleway" pitchFamily="34" charset="-120"/>
              </a:rPr>
              <a:t>Innovation and Entrepreneurship</a:t>
            </a:r>
            <a:endParaRPr lang="en-US" sz="2598" b="1" dirty="0"/>
          </a:p>
        </p:txBody>
      </p:sp>
      <p:sp>
        <p:nvSpPr>
          <p:cNvPr id="6" name="Text 4"/>
          <p:cNvSpPr/>
          <p:nvPr/>
        </p:nvSpPr>
        <p:spPr>
          <a:xfrm>
            <a:off x="989648" y="4437936"/>
            <a:ext cx="6003608" cy="844629"/>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Youth innovation in digital and green economies creates new markets and job opportunities.</a:t>
            </a:r>
            <a:endParaRPr lang="en-US" sz="2078" dirty="0"/>
          </a:p>
        </p:txBody>
      </p:sp>
      <p:sp>
        <p:nvSpPr>
          <p:cNvPr id="7" name="Text 5"/>
          <p:cNvSpPr/>
          <p:nvPr/>
        </p:nvSpPr>
        <p:spPr>
          <a:xfrm>
            <a:off x="7644765" y="3761780"/>
            <a:ext cx="6003608" cy="824627"/>
          </a:xfrm>
          <a:prstGeom prst="rect">
            <a:avLst/>
          </a:prstGeom>
          <a:noFill/>
          <a:ln/>
        </p:spPr>
        <p:txBody>
          <a:bodyPr wrap="square" rtlCol="0" anchor="t"/>
          <a:lstStyle/>
          <a:p>
            <a:pPr marL="0" indent="0">
              <a:lnSpc>
                <a:spcPts val="3247"/>
              </a:lnSpc>
              <a:buNone/>
            </a:pPr>
            <a:r>
              <a:rPr lang="et-EE" sz="2598" b="1" dirty="0">
                <a:solidFill>
                  <a:srgbClr val="1B1B27"/>
                </a:solidFill>
                <a:latin typeface="Raleway" pitchFamily="34" charset="0"/>
                <a:ea typeface="Raleway" pitchFamily="34" charset="-122"/>
                <a:cs typeface="Raleway" pitchFamily="34" charset="-120"/>
              </a:rPr>
              <a:t>2. </a:t>
            </a:r>
            <a:r>
              <a:rPr lang="en-US" sz="2598" b="1" dirty="0">
                <a:solidFill>
                  <a:srgbClr val="1B1B27"/>
                </a:solidFill>
                <a:latin typeface="Raleway" pitchFamily="34" charset="0"/>
                <a:ea typeface="Raleway" pitchFamily="34" charset="-122"/>
                <a:cs typeface="Raleway" pitchFamily="34" charset="-120"/>
              </a:rPr>
              <a:t>Career Opportunities in Emerging Fields</a:t>
            </a:r>
            <a:endParaRPr lang="en-US" sz="2598" b="1" dirty="0"/>
          </a:p>
        </p:txBody>
      </p:sp>
      <p:sp>
        <p:nvSpPr>
          <p:cNvPr id="8" name="Text 6"/>
          <p:cNvSpPr/>
          <p:nvPr/>
        </p:nvSpPr>
        <p:spPr>
          <a:xfrm>
            <a:off x="7644765" y="4850249"/>
            <a:ext cx="6003608" cy="1689259"/>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New industries and technologies create exciting career opportunities in renewable energy, sustainable development, green technology, and digital innovation.</a:t>
            </a:r>
            <a:endParaRPr lang="en-US" sz="2078"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75000"/>
            </a:srgbClr>
          </a:solidFill>
          <a:ln w="16431">
            <a:solidFill>
              <a:srgbClr val="FFFFFF">
                <a:alpha val="64000"/>
              </a:srgbClr>
            </a:solidFill>
            <a:prstDash val="solid"/>
          </a:ln>
        </p:spPr>
      </p:sp>
      <p:sp>
        <p:nvSpPr>
          <p:cNvPr id="4" name="Text 2"/>
          <p:cNvSpPr/>
          <p:nvPr/>
        </p:nvSpPr>
        <p:spPr>
          <a:xfrm>
            <a:off x="989648" y="1241346"/>
            <a:ext cx="12651105" cy="1649492"/>
          </a:xfrm>
          <a:prstGeom prst="rect">
            <a:avLst/>
          </a:prstGeom>
          <a:noFill/>
          <a:ln/>
        </p:spPr>
        <p:txBody>
          <a:bodyPr wrap="square" rtlCol="0" anchor="t"/>
          <a:lstStyle/>
          <a:p>
            <a:pPr marL="0" indent="0">
              <a:lnSpc>
                <a:spcPts val="6494"/>
              </a:lnSpc>
              <a:buNone/>
            </a:pPr>
            <a:r>
              <a:rPr lang="en-US" sz="5195" dirty="0">
                <a:solidFill>
                  <a:srgbClr val="1B1B27"/>
                </a:solidFill>
                <a:latin typeface="Raleway" pitchFamily="34" charset="0"/>
                <a:ea typeface="Raleway" pitchFamily="34" charset="-122"/>
                <a:cs typeface="Raleway" pitchFamily="34" charset="-120"/>
              </a:rPr>
              <a:t>Opportunities in Sustainable Digital Transformation</a:t>
            </a:r>
            <a:endParaRPr lang="en-US" sz="5195" dirty="0"/>
          </a:p>
        </p:txBody>
      </p:sp>
      <p:sp>
        <p:nvSpPr>
          <p:cNvPr id="5" name="Text 3"/>
          <p:cNvSpPr/>
          <p:nvPr/>
        </p:nvSpPr>
        <p:spPr>
          <a:xfrm>
            <a:off x="989648" y="3550563"/>
            <a:ext cx="6003608" cy="824627"/>
          </a:xfrm>
          <a:prstGeom prst="rect">
            <a:avLst/>
          </a:prstGeom>
          <a:noFill/>
          <a:ln/>
        </p:spPr>
        <p:txBody>
          <a:bodyPr wrap="square" rtlCol="0" anchor="t"/>
          <a:lstStyle/>
          <a:p>
            <a:pPr marL="0" indent="0">
              <a:lnSpc>
                <a:spcPts val="3247"/>
              </a:lnSpc>
              <a:buNone/>
            </a:pPr>
            <a:r>
              <a:rPr lang="et-EE" sz="2598" b="1" dirty="0">
                <a:solidFill>
                  <a:srgbClr val="1B1B27"/>
                </a:solidFill>
                <a:latin typeface="Raleway" pitchFamily="34" charset="0"/>
                <a:ea typeface="Raleway" pitchFamily="34" charset="-122"/>
                <a:cs typeface="Raleway" pitchFamily="34" charset="-120"/>
              </a:rPr>
              <a:t>3. </a:t>
            </a:r>
            <a:r>
              <a:rPr lang="en-US" sz="2598" b="1" dirty="0">
                <a:solidFill>
                  <a:srgbClr val="1B1B27"/>
                </a:solidFill>
                <a:latin typeface="Raleway" pitchFamily="34" charset="0"/>
                <a:ea typeface="Raleway" pitchFamily="34" charset="-122"/>
                <a:cs typeface="Raleway" pitchFamily="34" charset="-120"/>
              </a:rPr>
              <a:t>Skill Development and Lifelong Learning</a:t>
            </a:r>
            <a:endParaRPr lang="en-US" sz="2598" b="1" dirty="0"/>
          </a:p>
        </p:txBody>
      </p:sp>
      <p:sp>
        <p:nvSpPr>
          <p:cNvPr id="6" name="Text 4"/>
          <p:cNvSpPr/>
          <p:nvPr/>
        </p:nvSpPr>
        <p:spPr>
          <a:xfrm>
            <a:off x="989648" y="4639032"/>
            <a:ext cx="6003608" cy="2111573"/>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The digital and green transitions drive the need for new skills. Young people can engage in lifelong learning to adapt to the evolving job market. Training programs in educational institutions and workplaces</a:t>
            </a:r>
            <a:r>
              <a:rPr lang="et-EE" sz="2078" dirty="0">
                <a:solidFill>
                  <a:srgbClr val="3C3939"/>
                </a:solidFill>
                <a:latin typeface="Roboto" pitchFamily="34" charset="0"/>
                <a:ea typeface="Roboto" pitchFamily="34" charset="-122"/>
                <a:cs typeface="Roboto" pitchFamily="34" charset="-120"/>
              </a:rPr>
              <a:t> </a:t>
            </a:r>
            <a:r>
              <a:rPr lang="et-EE" sz="2078">
                <a:solidFill>
                  <a:srgbClr val="3C3939"/>
                </a:solidFill>
                <a:latin typeface="Roboto" pitchFamily="34" charset="0"/>
                <a:ea typeface="Roboto" pitchFamily="34" charset="-122"/>
                <a:cs typeface="Roboto" pitchFamily="34" charset="-120"/>
              </a:rPr>
              <a:t>should</a:t>
            </a:r>
            <a:r>
              <a:rPr lang="en-US" sz="2078">
                <a:solidFill>
                  <a:srgbClr val="3C3939"/>
                </a:solidFill>
                <a:latin typeface="Roboto" pitchFamily="34" charset="0"/>
                <a:ea typeface="Roboto" pitchFamily="34" charset="-122"/>
                <a:cs typeface="Roboto" pitchFamily="34" charset="-120"/>
              </a:rPr>
              <a:t> </a:t>
            </a:r>
            <a:r>
              <a:rPr lang="en-US" sz="2078" dirty="0">
                <a:solidFill>
                  <a:srgbClr val="3C3939"/>
                </a:solidFill>
                <a:latin typeface="Roboto" pitchFamily="34" charset="0"/>
                <a:ea typeface="Roboto" pitchFamily="34" charset="-122"/>
                <a:cs typeface="Roboto" pitchFamily="34" charset="-120"/>
              </a:rPr>
              <a:t>focus on these areas.</a:t>
            </a:r>
            <a:endParaRPr lang="en-US" sz="2078" dirty="0"/>
          </a:p>
        </p:txBody>
      </p:sp>
      <p:sp>
        <p:nvSpPr>
          <p:cNvPr id="7" name="Text 5"/>
          <p:cNvSpPr/>
          <p:nvPr/>
        </p:nvSpPr>
        <p:spPr>
          <a:xfrm>
            <a:off x="7644765" y="3550563"/>
            <a:ext cx="5615940" cy="412313"/>
          </a:xfrm>
          <a:prstGeom prst="rect">
            <a:avLst/>
          </a:prstGeom>
          <a:noFill/>
          <a:ln/>
        </p:spPr>
        <p:txBody>
          <a:bodyPr wrap="none" rtlCol="0" anchor="t"/>
          <a:lstStyle/>
          <a:p>
            <a:pPr marL="0" indent="0">
              <a:lnSpc>
                <a:spcPts val="3247"/>
              </a:lnSpc>
              <a:buNone/>
            </a:pPr>
            <a:r>
              <a:rPr lang="et-EE" sz="2598" b="1" dirty="0">
                <a:solidFill>
                  <a:srgbClr val="1B1B27"/>
                </a:solidFill>
                <a:latin typeface="Raleway" pitchFamily="34" charset="0"/>
                <a:ea typeface="Raleway" pitchFamily="34" charset="-122"/>
                <a:cs typeface="Raleway" pitchFamily="34" charset="-120"/>
              </a:rPr>
              <a:t>4. </a:t>
            </a:r>
            <a:r>
              <a:rPr lang="en-US" sz="2598" b="1" dirty="0">
                <a:solidFill>
                  <a:srgbClr val="1B1B27"/>
                </a:solidFill>
                <a:latin typeface="Raleway" pitchFamily="34" charset="0"/>
                <a:ea typeface="Raleway" pitchFamily="34" charset="-122"/>
                <a:cs typeface="Raleway" pitchFamily="34" charset="-120"/>
              </a:rPr>
              <a:t>Global Networking and Collaboration</a:t>
            </a:r>
            <a:endParaRPr lang="en-US" sz="2598" b="1" dirty="0"/>
          </a:p>
        </p:txBody>
      </p:sp>
      <p:sp>
        <p:nvSpPr>
          <p:cNvPr id="8" name="Text 6"/>
          <p:cNvSpPr/>
          <p:nvPr/>
        </p:nvSpPr>
        <p:spPr>
          <a:xfrm>
            <a:off x="7644765" y="4226719"/>
            <a:ext cx="6003608" cy="2111573"/>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Youth can access international networks through the twin transition movement. Collaborate on global projects, join international forums, and participate in exchange programs focused on sustainability and digital innovation.</a:t>
            </a:r>
            <a:endParaRPr lang="en-US" sz="2078"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9247108"/>
          </a:xfrm>
          <a:prstGeom prst="rect">
            <a:avLst/>
          </a:prstGeom>
          <a:solidFill>
            <a:srgbClr val="FFFFFF">
              <a:alpha val="75000"/>
            </a:srgbClr>
          </a:solidFill>
          <a:ln w="16431">
            <a:solidFill>
              <a:srgbClr val="FFFFFF">
                <a:alpha val="64000"/>
              </a:srgbClr>
            </a:solidFill>
            <a:prstDash val="solid"/>
          </a:ln>
        </p:spPr>
      </p:sp>
      <p:sp>
        <p:nvSpPr>
          <p:cNvPr id="4" name="Text 2"/>
          <p:cNvSpPr/>
          <p:nvPr/>
        </p:nvSpPr>
        <p:spPr>
          <a:xfrm>
            <a:off x="989648" y="725805"/>
            <a:ext cx="12651105" cy="1649492"/>
          </a:xfrm>
          <a:prstGeom prst="rect">
            <a:avLst/>
          </a:prstGeom>
          <a:noFill/>
          <a:ln/>
        </p:spPr>
        <p:txBody>
          <a:bodyPr wrap="square" rtlCol="0" anchor="t"/>
          <a:lstStyle/>
          <a:p>
            <a:pPr marL="0" indent="0">
              <a:lnSpc>
                <a:spcPts val="6494"/>
              </a:lnSpc>
              <a:buNone/>
            </a:pPr>
            <a:r>
              <a:rPr lang="en-US" sz="5195" dirty="0">
                <a:solidFill>
                  <a:srgbClr val="1B1B27"/>
                </a:solidFill>
                <a:latin typeface="Raleway" pitchFamily="34" charset="0"/>
                <a:ea typeface="Raleway" pitchFamily="34" charset="-122"/>
                <a:cs typeface="Raleway" pitchFamily="34" charset="-120"/>
              </a:rPr>
              <a:t>Opportunities in Sustainable Digital Transformation</a:t>
            </a:r>
            <a:endParaRPr lang="en-US" sz="5195" dirty="0"/>
          </a:p>
        </p:txBody>
      </p:sp>
      <p:sp>
        <p:nvSpPr>
          <p:cNvPr id="5" name="Text 3"/>
          <p:cNvSpPr/>
          <p:nvPr/>
        </p:nvSpPr>
        <p:spPr>
          <a:xfrm>
            <a:off x="989648" y="3035022"/>
            <a:ext cx="3787259" cy="824627"/>
          </a:xfrm>
          <a:prstGeom prst="rect">
            <a:avLst/>
          </a:prstGeom>
          <a:noFill/>
          <a:ln/>
        </p:spPr>
        <p:txBody>
          <a:bodyPr wrap="square" rtlCol="0" anchor="t"/>
          <a:lstStyle/>
          <a:p>
            <a:pPr marL="0" indent="0">
              <a:lnSpc>
                <a:spcPts val="3247"/>
              </a:lnSpc>
              <a:buNone/>
            </a:pPr>
            <a:r>
              <a:rPr lang="et-EE" sz="2598" b="1" dirty="0">
                <a:solidFill>
                  <a:srgbClr val="1B1B27"/>
                </a:solidFill>
                <a:latin typeface="Raleway" pitchFamily="34" charset="0"/>
                <a:ea typeface="Raleway" pitchFamily="34" charset="-122"/>
                <a:cs typeface="Raleway" pitchFamily="34" charset="-120"/>
              </a:rPr>
              <a:t>5. </a:t>
            </a:r>
            <a:r>
              <a:rPr lang="en-US" sz="2598" b="1" dirty="0">
                <a:solidFill>
                  <a:srgbClr val="1B1B27"/>
                </a:solidFill>
                <a:latin typeface="Raleway" pitchFamily="34" charset="0"/>
                <a:ea typeface="Raleway" pitchFamily="34" charset="-122"/>
                <a:cs typeface="Raleway" pitchFamily="34" charset="-120"/>
              </a:rPr>
              <a:t>Influence in Policy and Governance</a:t>
            </a:r>
            <a:endParaRPr lang="en-US" sz="2598" b="1" dirty="0"/>
          </a:p>
        </p:txBody>
      </p:sp>
      <p:sp>
        <p:nvSpPr>
          <p:cNvPr id="6" name="Text 4"/>
          <p:cNvSpPr/>
          <p:nvPr/>
        </p:nvSpPr>
        <p:spPr>
          <a:xfrm>
            <a:off x="989648" y="4123492"/>
            <a:ext cx="3787259" cy="2533888"/>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Your voice matters! Get involved in political and social movements to shape forward-thinking and inclusive policies on digital and environmental transformation.</a:t>
            </a:r>
            <a:endParaRPr lang="en-US" sz="2078" dirty="0"/>
          </a:p>
        </p:txBody>
      </p:sp>
      <p:sp>
        <p:nvSpPr>
          <p:cNvPr id="7" name="Text 5"/>
          <p:cNvSpPr/>
          <p:nvPr/>
        </p:nvSpPr>
        <p:spPr>
          <a:xfrm>
            <a:off x="5428417" y="3035022"/>
            <a:ext cx="3787259" cy="824627"/>
          </a:xfrm>
          <a:prstGeom prst="rect">
            <a:avLst/>
          </a:prstGeom>
          <a:noFill/>
          <a:ln/>
        </p:spPr>
        <p:txBody>
          <a:bodyPr wrap="square" rtlCol="0" anchor="t"/>
          <a:lstStyle/>
          <a:p>
            <a:pPr marL="0" indent="0">
              <a:lnSpc>
                <a:spcPts val="3247"/>
              </a:lnSpc>
              <a:buNone/>
            </a:pPr>
            <a:r>
              <a:rPr lang="et-EE" sz="2598" b="1" dirty="0">
                <a:solidFill>
                  <a:srgbClr val="1B1B27"/>
                </a:solidFill>
                <a:latin typeface="Raleway" pitchFamily="34" charset="0"/>
                <a:ea typeface="Raleway" pitchFamily="34" charset="-122"/>
                <a:cs typeface="Raleway" pitchFamily="34" charset="-120"/>
              </a:rPr>
              <a:t>6. </a:t>
            </a:r>
            <a:r>
              <a:rPr lang="en-US" sz="2598" b="1" dirty="0">
                <a:solidFill>
                  <a:srgbClr val="1B1B27"/>
                </a:solidFill>
                <a:latin typeface="Raleway" pitchFamily="34" charset="0"/>
                <a:ea typeface="Raleway" pitchFamily="34" charset="-122"/>
                <a:cs typeface="Raleway" pitchFamily="34" charset="-120"/>
              </a:rPr>
              <a:t>Creating a Sustainable Future</a:t>
            </a:r>
            <a:endParaRPr lang="en-US" sz="2598" b="1" dirty="0"/>
          </a:p>
        </p:txBody>
      </p:sp>
      <p:sp>
        <p:nvSpPr>
          <p:cNvPr id="8" name="Text 6"/>
          <p:cNvSpPr/>
          <p:nvPr/>
        </p:nvSpPr>
        <p:spPr>
          <a:xfrm>
            <a:off x="5428417" y="4123492"/>
            <a:ext cx="3787259" cy="2533888"/>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Empower individuals to create a sustainable future. Through choices, advocacy, and participation in green and digital initiatives, drive societal change towards sustainability.</a:t>
            </a:r>
            <a:endParaRPr lang="en-US" sz="2078" dirty="0"/>
          </a:p>
        </p:txBody>
      </p:sp>
      <p:sp>
        <p:nvSpPr>
          <p:cNvPr id="9" name="Text 7"/>
          <p:cNvSpPr/>
          <p:nvPr/>
        </p:nvSpPr>
        <p:spPr>
          <a:xfrm>
            <a:off x="9867186" y="3035022"/>
            <a:ext cx="3788569" cy="824627"/>
          </a:xfrm>
          <a:prstGeom prst="rect">
            <a:avLst/>
          </a:prstGeom>
          <a:noFill/>
          <a:ln/>
        </p:spPr>
        <p:txBody>
          <a:bodyPr wrap="square" rtlCol="0" anchor="t"/>
          <a:lstStyle/>
          <a:p>
            <a:pPr marL="0" indent="0">
              <a:lnSpc>
                <a:spcPts val="3247"/>
              </a:lnSpc>
              <a:buNone/>
            </a:pPr>
            <a:r>
              <a:rPr lang="et-EE" sz="2598" b="1" dirty="0">
                <a:solidFill>
                  <a:srgbClr val="1B1B27"/>
                </a:solidFill>
                <a:latin typeface="Raleway" pitchFamily="34" charset="0"/>
                <a:ea typeface="Raleway" pitchFamily="34" charset="-122"/>
                <a:cs typeface="Raleway" pitchFamily="34" charset="-120"/>
              </a:rPr>
              <a:t>7. </a:t>
            </a:r>
            <a:r>
              <a:rPr lang="en-US" sz="2598" b="1" dirty="0">
                <a:solidFill>
                  <a:srgbClr val="1B1B27"/>
                </a:solidFill>
                <a:latin typeface="Raleway" pitchFamily="34" charset="0"/>
                <a:ea typeface="Raleway" pitchFamily="34" charset="-122"/>
                <a:cs typeface="Raleway" pitchFamily="34" charset="-120"/>
              </a:rPr>
              <a:t>Enhanced Quality of Life Through Digitalization</a:t>
            </a:r>
            <a:endParaRPr lang="en-US" sz="2598" b="1" dirty="0"/>
          </a:p>
        </p:txBody>
      </p:sp>
      <p:sp>
        <p:nvSpPr>
          <p:cNvPr id="10" name="Text 8"/>
          <p:cNvSpPr/>
          <p:nvPr/>
        </p:nvSpPr>
        <p:spPr>
          <a:xfrm>
            <a:off x="9867186" y="4456627"/>
            <a:ext cx="3788569" cy="1689259"/>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Digital advancements improve education, healthcare, and public services for a better quality of life.</a:t>
            </a:r>
            <a:endParaRPr lang="en-US" sz="2078" dirty="0"/>
          </a:p>
        </p:txBody>
      </p:sp>
      <p:sp>
        <p:nvSpPr>
          <p:cNvPr id="11" name="Text 9"/>
          <p:cNvSpPr/>
          <p:nvPr/>
        </p:nvSpPr>
        <p:spPr>
          <a:xfrm>
            <a:off x="989648" y="7290792"/>
            <a:ext cx="2639258" cy="412313"/>
          </a:xfrm>
          <a:prstGeom prst="rect">
            <a:avLst/>
          </a:prstGeom>
          <a:noFill/>
          <a:ln/>
        </p:spPr>
        <p:txBody>
          <a:bodyPr wrap="none" rtlCol="0" anchor="t"/>
          <a:lstStyle/>
          <a:p>
            <a:pPr marL="0" indent="0">
              <a:lnSpc>
                <a:spcPts val="3247"/>
              </a:lnSpc>
              <a:buNone/>
            </a:pPr>
            <a:endParaRPr lang="en-US" sz="2598" dirty="0"/>
          </a:p>
        </p:txBody>
      </p:sp>
      <p:sp>
        <p:nvSpPr>
          <p:cNvPr id="12" name="Text 10"/>
          <p:cNvSpPr/>
          <p:nvPr/>
        </p:nvSpPr>
        <p:spPr>
          <a:xfrm>
            <a:off x="989648" y="8098988"/>
            <a:ext cx="12651105" cy="422315"/>
          </a:xfrm>
          <a:prstGeom prst="rect">
            <a:avLst/>
          </a:prstGeom>
          <a:noFill/>
          <a:ln/>
        </p:spPr>
        <p:txBody>
          <a:bodyPr wrap="none" rtlCol="0" anchor="t"/>
          <a:lstStyle/>
          <a:p>
            <a:pPr marL="0" indent="0">
              <a:lnSpc>
                <a:spcPts val="3325"/>
              </a:lnSpc>
              <a:buNone/>
            </a:pPr>
            <a:endParaRPr lang="en-US" sz="2078"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75000"/>
            </a:srgbClr>
          </a:solidFill>
          <a:ln w="16431">
            <a:solidFill>
              <a:srgbClr val="FFFFFF">
                <a:alpha val="64000"/>
              </a:srgbClr>
            </a:solidFill>
            <a:prstDash val="solid"/>
          </a:ln>
        </p:spPr>
      </p:sp>
      <p:sp>
        <p:nvSpPr>
          <p:cNvPr id="4" name="Text 2"/>
          <p:cNvSpPr/>
          <p:nvPr/>
        </p:nvSpPr>
        <p:spPr>
          <a:xfrm>
            <a:off x="989648" y="1570911"/>
            <a:ext cx="11780520" cy="1319451"/>
          </a:xfrm>
          <a:prstGeom prst="rect">
            <a:avLst/>
          </a:prstGeom>
          <a:noFill/>
          <a:ln/>
        </p:spPr>
        <p:txBody>
          <a:bodyPr wrap="square" rtlCol="0" anchor="t"/>
          <a:lstStyle/>
          <a:p>
            <a:pPr marL="0" indent="0">
              <a:lnSpc>
                <a:spcPts val="5195"/>
              </a:lnSpc>
              <a:buNone/>
            </a:pPr>
            <a:r>
              <a:rPr lang="en-US" sz="4156" dirty="0">
                <a:solidFill>
                  <a:srgbClr val="1B1B27"/>
                </a:solidFill>
                <a:latin typeface="Raleway" pitchFamily="34" charset="0"/>
                <a:ea typeface="Raleway" pitchFamily="34" charset="-122"/>
                <a:cs typeface="Raleway" pitchFamily="34" charset="-120"/>
              </a:rPr>
              <a:t>Knowledge, skills and attitudes: "Make Your Bed"
</a:t>
            </a:r>
            <a:endParaRPr lang="en-US" sz="4156" dirty="0"/>
          </a:p>
        </p:txBody>
      </p:sp>
      <p:pic>
        <p:nvPicPr>
          <p:cNvPr id="5" name="Image 0" descr="preencoded.png"/>
          <p:cNvPicPr>
            <a:picLocks noChangeAspect="1"/>
          </p:cNvPicPr>
          <p:nvPr/>
        </p:nvPicPr>
        <p:blipFill>
          <a:blip r:embed="rId3"/>
          <a:stretch>
            <a:fillRect/>
          </a:stretch>
        </p:blipFill>
        <p:spPr>
          <a:xfrm>
            <a:off x="1780223" y="3187184"/>
            <a:ext cx="2371844" cy="1465898"/>
          </a:xfrm>
          <a:prstGeom prst="rect">
            <a:avLst/>
          </a:prstGeom>
        </p:spPr>
      </p:pic>
      <p:sp>
        <p:nvSpPr>
          <p:cNvPr id="6" name="Text 3"/>
          <p:cNvSpPr/>
          <p:nvPr/>
        </p:nvSpPr>
        <p:spPr>
          <a:xfrm>
            <a:off x="989648" y="4982885"/>
            <a:ext cx="3953113" cy="989648"/>
          </a:xfrm>
          <a:prstGeom prst="rect">
            <a:avLst/>
          </a:prstGeom>
          <a:noFill/>
          <a:ln/>
        </p:spPr>
        <p:txBody>
          <a:bodyPr wrap="square" rtlCol="0" anchor="t"/>
          <a:lstStyle/>
          <a:p>
            <a:pPr marL="0" indent="0" algn="ctr">
              <a:lnSpc>
                <a:spcPts val="3897"/>
              </a:lnSpc>
              <a:buNone/>
            </a:pPr>
            <a:r>
              <a:rPr lang="en-US" sz="3117" dirty="0">
                <a:solidFill>
                  <a:srgbClr val="1B1B27"/>
                </a:solidFill>
                <a:latin typeface="Raleway" pitchFamily="34" charset="0"/>
                <a:ea typeface="Raleway" pitchFamily="34" charset="-122"/>
                <a:cs typeface="Raleway" pitchFamily="34" charset="-120"/>
              </a:rPr>
              <a:t>Start form everyday actions</a:t>
            </a:r>
            <a:endParaRPr lang="en-US" sz="3117" dirty="0"/>
          </a:p>
        </p:txBody>
      </p:sp>
      <p:sp>
        <p:nvSpPr>
          <p:cNvPr id="7" name="Text 4"/>
          <p:cNvSpPr/>
          <p:nvPr/>
        </p:nvSpPr>
        <p:spPr>
          <a:xfrm>
            <a:off x="989648" y="6236375"/>
            <a:ext cx="3953113" cy="422315"/>
          </a:xfrm>
          <a:prstGeom prst="rect">
            <a:avLst/>
          </a:prstGeom>
          <a:noFill/>
          <a:ln/>
        </p:spPr>
        <p:txBody>
          <a:bodyPr wrap="none" rtlCol="0" anchor="t"/>
          <a:lstStyle/>
          <a:p>
            <a:pPr marL="0" indent="0" algn="ctr">
              <a:lnSpc>
                <a:spcPts val="3325"/>
              </a:lnSpc>
              <a:buNone/>
            </a:pPr>
            <a:endParaRPr lang="en-US" sz="2078" dirty="0"/>
          </a:p>
        </p:txBody>
      </p:sp>
      <p:pic>
        <p:nvPicPr>
          <p:cNvPr id="8" name="Image 1" descr="preencoded.png"/>
          <p:cNvPicPr>
            <a:picLocks noChangeAspect="1"/>
          </p:cNvPicPr>
          <p:nvPr/>
        </p:nvPicPr>
        <p:blipFill>
          <a:blip r:embed="rId4"/>
          <a:stretch>
            <a:fillRect/>
          </a:stretch>
        </p:blipFill>
        <p:spPr>
          <a:xfrm>
            <a:off x="6129218" y="3187184"/>
            <a:ext cx="2371844" cy="1465898"/>
          </a:xfrm>
          <a:prstGeom prst="rect">
            <a:avLst/>
          </a:prstGeom>
        </p:spPr>
      </p:pic>
      <p:sp>
        <p:nvSpPr>
          <p:cNvPr id="9" name="Text 5"/>
          <p:cNvSpPr/>
          <p:nvPr/>
        </p:nvSpPr>
        <p:spPr>
          <a:xfrm>
            <a:off x="5338643" y="4982885"/>
            <a:ext cx="3953113" cy="989648"/>
          </a:xfrm>
          <a:prstGeom prst="rect">
            <a:avLst/>
          </a:prstGeom>
          <a:noFill/>
          <a:ln/>
        </p:spPr>
        <p:txBody>
          <a:bodyPr wrap="square" rtlCol="0" anchor="t"/>
          <a:lstStyle/>
          <a:p>
            <a:pPr marL="0" indent="0" algn="ctr">
              <a:lnSpc>
                <a:spcPts val="3897"/>
              </a:lnSpc>
              <a:buNone/>
            </a:pPr>
            <a:r>
              <a:rPr lang="en-US" sz="3117" dirty="0">
                <a:solidFill>
                  <a:srgbClr val="1B1B27"/>
                </a:solidFill>
                <a:latin typeface="Raleway" pitchFamily="34" charset="0"/>
                <a:ea typeface="Raleway" pitchFamily="34" charset="-122"/>
                <a:cs typeface="Raleway" pitchFamily="34" charset="-120"/>
              </a:rPr>
              <a:t>Question "the way things are done"</a:t>
            </a:r>
            <a:endParaRPr lang="en-US" sz="3117" dirty="0"/>
          </a:p>
        </p:txBody>
      </p:sp>
      <p:sp>
        <p:nvSpPr>
          <p:cNvPr id="10" name="Text 6"/>
          <p:cNvSpPr/>
          <p:nvPr/>
        </p:nvSpPr>
        <p:spPr>
          <a:xfrm>
            <a:off x="5338643" y="6236375"/>
            <a:ext cx="3953113" cy="422315"/>
          </a:xfrm>
          <a:prstGeom prst="rect">
            <a:avLst/>
          </a:prstGeom>
          <a:noFill/>
          <a:ln/>
        </p:spPr>
        <p:txBody>
          <a:bodyPr wrap="none" rtlCol="0" anchor="t"/>
          <a:lstStyle/>
          <a:p>
            <a:pPr marL="0" indent="0" algn="ctr">
              <a:lnSpc>
                <a:spcPts val="3325"/>
              </a:lnSpc>
              <a:buNone/>
            </a:pPr>
            <a:endParaRPr lang="en-US" sz="2078" dirty="0"/>
          </a:p>
        </p:txBody>
      </p:sp>
      <p:pic>
        <p:nvPicPr>
          <p:cNvPr id="11" name="Image 2" descr="preencoded.png"/>
          <p:cNvPicPr>
            <a:picLocks noChangeAspect="1"/>
          </p:cNvPicPr>
          <p:nvPr/>
        </p:nvPicPr>
        <p:blipFill>
          <a:blip r:embed="rId5"/>
          <a:stretch>
            <a:fillRect/>
          </a:stretch>
        </p:blipFill>
        <p:spPr>
          <a:xfrm>
            <a:off x="10478214" y="3187184"/>
            <a:ext cx="2371844" cy="1465898"/>
          </a:xfrm>
          <a:prstGeom prst="rect">
            <a:avLst/>
          </a:prstGeom>
        </p:spPr>
      </p:pic>
      <p:sp>
        <p:nvSpPr>
          <p:cNvPr id="12" name="Text 7"/>
          <p:cNvSpPr/>
          <p:nvPr/>
        </p:nvSpPr>
        <p:spPr>
          <a:xfrm>
            <a:off x="10080665" y="4982885"/>
            <a:ext cx="3167063" cy="494824"/>
          </a:xfrm>
          <a:prstGeom prst="rect">
            <a:avLst/>
          </a:prstGeom>
          <a:noFill/>
          <a:ln/>
        </p:spPr>
        <p:txBody>
          <a:bodyPr wrap="none" rtlCol="0" anchor="t"/>
          <a:lstStyle/>
          <a:p>
            <a:pPr marL="0" indent="0" algn="ctr">
              <a:lnSpc>
                <a:spcPts val="3897"/>
              </a:lnSpc>
              <a:buNone/>
            </a:pPr>
            <a:r>
              <a:rPr lang="en-US" sz="3117" dirty="0">
                <a:solidFill>
                  <a:srgbClr val="1B1B27"/>
                </a:solidFill>
                <a:latin typeface="Raleway" pitchFamily="34" charset="0"/>
                <a:ea typeface="Raleway" pitchFamily="34" charset="-122"/>
                <a:cs typeface="Raleway" pitchFamily="34" charset="-120"/>
              </a:rPr>
              <a:t>Stay curious</a:t>
            </a:r>
            <a:endParaRPr lang="en-US" sz="3117" dirty="0"/>
          </a:p>
        </p:txBody>
      </p:sp>
      <p:sp>
        <p:nvSpPr>
          <p:cNvPr id="13" name="Text 8"/>
          <p:cNvSpPr/>
          <p:nvPr/>
        </p:nvSpPr>
        <p:spPr>
          <a:xfrm>
            <a:off x="9687639" y="5741551"/>
            <a:ext cx="3953113" cy="422315"/>
          </a:xfrm>
          <a:prstGeom prst="rect">
            <a:avLst/>
          </a:prstGeom>
          <a:noFill/>
          <a:ln/>
        </p:spPr>
        <p:txBody>
          <a:bodyPr wrap="none" rtlCol="0" anchor="t"/>
          <a:lstStyle/>
          <a:p>
            <a:pPr marL="0" indent="0" algn="ctr">
              <a:lnSpc>
                <a:spcPts val="3325"/>
              </a:lnSpc>
              <a:buNone/>
            </a:pPr>
            <a:endParaRPr lang="en-US" sz="2078"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spTree>
      <p:nvGrpSpPr>
        <p:cNvPr id="1" name=""/>
        <p:cNvGrpSpPr/>
        <p:nvPr/>
      </p:nvGrpSpPr>
      <p:grpSpPr>
        <a:xfrm>
          <a:off x="0" y="0"/>
          <a:ext cx="0" cy="0"/>
          <a:chOff x="0" y="0"/>
          <a:chExt cx="0" cy="0"/>
        </a:xfrm>
      </p:grpSpPr>
      <p:sp>
        <p:nvSpPr>
          <p:cNvPr id="2" name="Shape 0"/>
          <p:cNvSpPr/>
          <p:nvPr/>
        </p:nvSpPr>
        <p:spPr>
          <a:xfrm>
            <a:off x="0" y="0"/>
            <a:ext cx="14630400" cy="8229600"/>
          </a:xfrm>
          <a:prstGeom prst="rect">
            <a:avLst/>
          </a:prstGeom>
          <a:solidFill>
            <a:srgbClr val="ECECF3"/>
          </a:solidFill>
          <a:ln/>
        </p:spPr>
      </p:sp>
      <p:sp>
        <p:nvSpPr>
          <p:cNvPr id="3" name="Shape 1"/>
          <p:cNvSpPr/>
          <p:nvPr/>
        </p:nvSpPr>
        <p:spPr>
          <a:xfrm>
            <a:off x="0" y="0"/>
            <a:ext cx="14630400" cy="8229600"/>
          </a:xfrm>
          <a:prstGeom prst="rect">
            <a:avLst/>
          </a:prstGeom>
          <a:solidFill>
            <a:srgbClr val="FFFFFF">
              <a:alpha val="75000"/>
            </a:srgbClr>
          </a:solidFill>
          <a:ln w="16431">
            <a:solidFill>
              <a:srgbClr val="FFFFFF">
                <a:alpha val="64000"/>
              </a:srgbClr>
            </a:solidFill>
            <a:prstDash val="solid"/>
          </a:ln>
        </p:spPr>
      </p:sp>
      <p:sp>
        <p:nvSpPr>
          <p:cNvPr id="4" name="Text 2"/>
          <p:cNvSpPr/>
          <p:nvPr/>
        </p:nvSpPr>
        <p:spPr>
          <a:xfrm>
            <a:off x="989648" y="997506"/>
            <a:ext cx="5278517" cy="824746"/>
          </a:xfrm>
          <a:prstGeom prst="rect">
            <a:avLst/>
          </a:prstGeom>
          <a:noFill/>
          <a:ln/>
        </p:spPr>
        <p:txBody>
          <a:bodyPr wrap="none" rtlCol="0" anchor="t"/>
          <a:lstStyle/>
          <a:p>
            <a:pPr marL="0" indent="0">
              <a:lnSpc>
                <a:spcPts val="6494"/>
              </a:lnSpc>
              <a:buNone/>
            </a:pPr>
            <a:r>
              <a:rPr lang="en-US" sz="5195" dirty="0">
                <a:solidFill>
                  <a:srgbClr val="1B1B27"/>
                </a:solidFill>
                <a:latin typeface="Raleway" pitchFamily="34" charset="0"/>
                <a:ea typeface="Raleway" pitchFamily="34" charset="-122"/>
                <a:cs typeface="Raleway" pitchFamily="34" charset="-120"/>
              </a:rPr>
              <a:t>Conclusion</a:t>
            </a:r>
            <a:endParaRPr lang="en-US" sz="5195" dirty="0"/>
          </a:p>
        </p:txBody>
      </p:sp>
      <p:sp>
        <p:nvSpPr>
          <p:cNvPr id="5" name="Shape 3"/>
          <p:cNvSpPr/>
          <p:nvPr/>
        </p:nvSpPr>
        <p:spPr>
          <a:xfrm>
            <a:off x="989648" y="2218134"/>
            <a:ext cx="6193631" cy="3008471"/>
          </a:xfrm>
          <a:prstGeom prst="roundRect">
            <a:avLst>
              <a:gd name="adj" fmla="val 3948"/>
            </a:avLst>
          </a:prstGeom>
          <a:solidFill>
            <a:srgbClr val="E1E1EA"/>
          </a:solidFill>
          <a:ln w="16431">
            <a:solidFill>
              <a:srgbClr val="C3C3D5"/>
            </a:solidFill>
            <a:prstDash val="solid"/>
          </a:ln>
        </p:spPr>
      </p:sp>
      <p:sp>
        <p:nvSpPr>
          <p:cNvPr id="6" name="Text 4"/>
          <p:cNvSpPr/>
          <p:nvPr/>
        </p:nvSpPr>
        <p:spPr>
          <a:xfrm>
            <a:off x="1269921" y="2498408"/>
            <a:ext cx="4000500" cy="494824"/>
          </a:xfrm>
          <a:prstGeom prst="rect">
            <a:avLst/>
          </a:prstGeom>
          <a:noFill/>
          <a:ln/>
        </p:spPr>
        <p:txBody>
          <a:bodyPr wrap="none" rtlCol="0" anchor="t"/>
          <a:lstStyle/>
          <a:p>
            <a:pPr marL="0" indent="0">
              <a:lnSpc>
                <a:spcPts val="3897"/>
              </a:lnSpc>
              <a:buNone/>
            </a:pPr>
            <a:r>
              <a:rPr lang="en-US" sz="3117" dirty="0">
                <a:solidFill>
                  <a:srgbClr val="3C3939"/>
                </a:solidFill>
                <a:latin typeface="Raleway" pitchFamily="34" charset="0"/>
                <a:ea typeface="Raleway" pitchFamily="34" charset="-122"/>
                <a:cs typeface="Raleway" pitchFamily="34" charset="-120"/>
              </a:rPr>
              <a:t>The world is changing</a:t>
            </a:r>
            <a:endParaRPr lang="en-US" sz="3117" dirty="0"/>
          </a:p>
        </p:txBody>
      </p:sp>
      <p:sp>
        <p:nvSpPr>
          <p:cNvPr id="7" name="Text 5"/>
          <p:cNvSpPr/>
          <p:nvPr/>
        </p:nvSpPr>
        <p:spPr>
          <a:xfrm>
            <a:off x="1269921" y="3257074"/>
            <a:ext cx="5633085" cy="1689259"/>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Stay curious and continuously learn about the pros and cons of new technologies. Having critical thinking and a sound mind is essential when tackling wicked problems. </a:t>
            </a:r>
            <a:endParaRPr lang="en-US" sz="2078" dirty="0"/>
          </a:p>
        </p:txBody>
      </p:sp>
      <p:sp>
        <p:nvSpPr>
          <p:cNvPr id="8" name="Shape 6"/>
          <p:cNvSpPr/>
          <p:nvPr/>
        </p:nvSpPr>
        <p:spPr>
          <a:xfrm>
            <a:off x="7447121" y="2218134"/>
            <a:ext cx="6193631" cy="3008471"/>
          </a:xfrm>
          <a:prstGeom prst="roundRect">
            <a:avLst>
              <a:gd name="adj" fmla="val 3948"/>
            </a:avLst>
          </a:prstGeom>
          <a:solidFill>
            <a:srgbClr val="E1E1EA"/>
          </a:solidFill>
          <a:ln w="16431">
            <a:solidFill>
              <a:srgbClr val="C3C3D5"/>
            </a:solidFill>
            <a:prstDash val="solid"/>
          </a:ln>
        </p:spPr>
      </p:sp>
      <p:sp>
        <p:nvSpPr>
          <p:cNvPr id="9" name="Text 7"/>
          <p:cNvSpPr/>
          <p:nvPr/>
        </p:nvSpPr>
        <p:spPr>
          <a:xfrm>
            <a:off x="7727394" y="2498408"/>
            <a:ext cx="3167063" cy="494824"/>
          </a:xfrm>
          <a:prstGeom prst="rect">
            <a:avLst/>
          </a:prstGeom>
          <a:noFill/>
          <a:ln/>
        </p:spPr>
        <p:txBody>
          <a:bodyPr wrap="none" rtlCol="0" anchor="t"/>
          <a:lstStyle/>
          <a:p>
            <a:pPr marL="0" indent="0">
              <a:lnSpc>
                <a:spcPts val="3897"/>
              </a:lnSpc>
              <a:buNone/>
            </a:pPr>
            <a:r>
              <a:rPr lang="en-US" sz="3117" dirty="0">
                <a:solidFill>
                  <a:srgbClr val="3C3939"/>
                </a:solidFill>
                <a:latin typeface="Raleway" pitchFamily="34" charset="0"/>
                <a:ea typeface="Raleway" pitchFamily="34" charset="-122"/>
                <a:cs typeface="Raleway" pitchFamily="34" charset="-120"/>
              </a:rPr>
              <a:t>Get involved</a:t>
            </a:r>
            <a:endParaRPr lang="en-US" sz="3117" dirty="0"/>
          </a:p>
        </p:txBody>
      </p:sp>
      <p:sp>
        <p:nvSpPr>
          <p:cNvPr id="10" name="Text 8"/>
          <p:cNvSpPr/>
          <p:nvPr/>
        </p:nvSpPr>
        <p:spPr>
          <a:xfrm>
            <a:off x="7727394" y="3257074"/>
            <a:ext cx="5633085" cy="1689259"/>
          </a:xfrm>
          <a:prstGeom prst="rect">
            <a:avLst/>
          </a:prstGeom>
          <a:noFill/>
          <a:ln/>
        </p:spPr>
        <p:txBody>
          <a:bodyPr wrap="squar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To shape a green digital future, I urge each of you to actively engage in the dialogue, offer your perspectives, and become catalysts for change through everyday actions.</a:t>
            </a:r>
            <a:endParaRPr lang="en-US" sz="2078" dirty="0"/>
          </a:p>
        </p:txBody>
      </p:sp>
      <p:sp>
        <p:nvSpPr>
          <p:cNvPr id="11" name="Shape 9"/>
          <p:cNvSpPr/>
          <p:nvPr/>
        </p:nvSpPr>
        <p:spPr>
          <a:xfrm>
            <a:off x="989648" y="5490448"/>
            <a:ext cx="12651105" cy="1741527"/>
          </a:xfrm>
          <a:prstGeom prst="roundRect">
            <a:avLst>
              <a:gd name="adj" fmla="val 6820"/>
            </a:avLst>
          </a:prstGeom>
          <a:solidFill>
            <a:srgbClr val="E1E1EA"/>
          </a:solidFill>
          <a:ln w="16431">
            <a:solidFill>
              <a:srgbClr val="C3C3D5"/>
            </a:solidFill>
            <a:prstDash val="solid"/>
          </a:ln>
        </p:spPr>
      </p:sp>
      <p:sp>
        <p:nvSpPr>
          <p:cNvPr id="12" name="Text 10"/>
          <p:cNvSpPr/>
          <p:nvPr/>
        </p:nvSpPr>
        <p:spPr>
          <a:xfrm>
            <a:off x="1269921" y="5770721"/>
            <a:ext cx="9906000" cy="494824"/>
          </a:xfrm>
          <a:prstGeom prst="rect">
            <a:avLst/>
          </a:prstGeom>
          <a:noFill/>
          <a:ln/>
        </p:spPr>
        <p:txBody>
          <a:bodyPr wrap="none" rtlCol="0" anchor="t"/>
          <a:lstStyle/>
          <a:p>
            <a:pPr marL="0" indent="0">
              <a:lnSpc>
                <a:spcPts val="3897"/>
              </a:lnSpc>
              <a:buNone/>
            </a:pPr>
            <a:r>
              <a:rPr lang="en-US" sz="3117" dirty="0">
                <a:solidFill>
                  <a:srgbClr val="3C3939"/>
                </a:solidFill>
                <a:latin typeface="Raleway" pitchFamily="34" charset="0"/>
                <a:ea typeface="Raleway" pitchFamily="34" charset="-122"/>
                <a:cs typeface="Raleway" pitchFamily="34" charset="-120"/>
              </a:rPr>
              <a:t>What does "The greenest digital society" mean to you?</a:t>
            </a:r>
            <a:endParaRPr lang="en-US" sz="3117" dirty="0"/>
          </a:p>
        </p:txBody>
      </p:sp>
      <p:sp>
        <p:nvSpPr>
          <p:cNvPr id="13" name="Text 11"/>
          <p:cNvSpPr/>
          <p:nvPr/>
        </p:nvSpPr>
        <p:spPr>
          <a:xfrm>
            <a:off x="1269921" y="6529387"/>
            <a:ext cx="12090559" cy="422315"/>
          </a:xfrm>
          <a:prstGeom prst="rect">
            <a:avLst/>
          </a:prstGeom>
          <a:noFill/>
          <a:ln/>
        </p:spPr>
        <p:txBody>
          <a:bodyPr wrap="none" rtlCol="0" anchor="t"/>
          <a:lstStyle/>
          <a:p>
            <a:pPr marL="0" indent="0">
              <a:lnSpc>
                <a:spcPts val="3325"/>
              </a:lnSpc>
              <a:buNone/>
            </a:pPr>
            <a:r>
              <a:rPr lang="en-US" sz="2078" dirty="0">
                <a:solidFill>
                  <a:srgbClr val="3C3939"/>
                </a:solidFill>
                <a:latin typeface="Roboto" pitchFamily="34" charset="0"/>
                <a:ea typeface="Roboto" pitchFamily="34" charset="-122"/>
                <a:cs typeface="Roboto" pitchFamily="34" charset="-120"/>
              </a:rPr>
              <a:t>Let me know: pilleriin.lillemets@mkm.ee</a:t>
            </a:r>
            <a:endParaRPr lang="en-US" sz="2078"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571</Words>
  <Application>Microsoft Office PowerPoint</Application>
  <PresentationFormat>Custom</PresentationFormat>
  <Paragraphs>57</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Raleway</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Pilleriin Lillemets</cp:lastModifiedBy>
  <cp:revision>1</cp:revision>
  <dcterms:created xsi:type="dcterms:W3CDTF">2023-11-30T19:25:19Z</dcterms:created>
  <dcterms:modified xsi:type="dcterms:W3CDTF">2023-12-01T06:36:12Z</dcterms:modified>
</cp:coreProperties>
</file>