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3">
  <p:sldMasterIdLst>
    <p:sldMasterId id="2147483648" r:id="rId1"/>
    <p:sldMasterId id="2147483726" r:id="rId2"/>
    <p:sldMasterId id="2147483754" r:id="rId3"/>
    <p:sldMasterId id="2147483777" r:id="rId4"/>
    <p:sldMasterId id="2147483791" r:id="rId5"/>
    <p:sldMasterId id="2147483804" r:id="rId6"/>
  </p:sldMasterIdLst>
  <p:notesMasterIdLst>
    <p:notesMasterId r:id="rId24"/>
  </p:notesMasterIdLst>
  <p:handoutMasterIdLst>
    <p:handoutMasterId r:id="rId25"/>
  </p:handoutMasterIdLst>
  <p:sldIdLst>
    <p:sldId id="1021" r:id="rId7"/>
    <p:sldId id="389" r:id="rId8"/>
    <p:sldId id="285" r:id="rId9"/>
    <p:sldId id="2145706857" r:id="rId10"/>
    <p:sldId id="1007" r:id="rId11"/>
    <p:sldId id="2145706865" r:id="rId12"/>
    <p:sldId id="2145706864" r:id="rId13"/>
    <p:sldId id="1013" r:id="rId14"/>
    <p:sldId id="1012" r:id="rId15"/>
    <p:sldId id="2145706859" r:id="rId16"/>
    <p:sldId id="1011" r:id="rId17"/>
    <p:sldId id="2145706871" r:id="rId18"/>
    <p:sldId id="1019" r:id="rId19"/>
    <p:sldId id="2145706881" r:id="rId20"/>
    <p:sldId id="2145706866" r:id="rId21"/>
    <p:sldId id="987" r:id="rId22"/>
    <p:sldId id="2145706896" r:id="rId23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Raleway" pitchFamily="2" charset="-70"/>
      <p:regular r:id="rId36"/>
      <p:bold r:id="rId37"/>
      <p:italic r:id="rId38"/>
      <p:boldItalic r:id="rId39"/>
    </p:embeddedFont>
    <p:embeddedFont>
      <p:font typeface="Raleway ExtraBold" pitchFamily="2" charset="-70"/>
      <p:bold r:id="rId40"/>
      <p:boldItalic r:id="rId41"/>
    </p:embeddedFont>
    <p:embeddedFont>
      <p:font typeface="Raleway SemiBold" pitchFamily="2" charset="-70"/>
      <p:bold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Condensed" panose="02000000000000000000" pitchFamily="2" charset="0"/>
      <p:regular r:id="rId48"/>
      <p:bold r:id="rId49"/>
      <p:italic r:id="rId50"/>
      <p:boldItalic r:id="rId51"/>
    </p:embeddedFont>
    <p:embeddedFont>
      <p:font typeface="Roboto Mono" panose="00000009000000000000" pitchFamily="49" charset="0"/>
      <p:regular r:id="rId52"/>
      <p:bold r:id="rId53"/>
      <p:italic r:id="rId54"/>
      <p:boldItalic r:id="rId55"/>
    </p:embeddedFont>
    <p:embeddedFont>
      <p:font typeface="Roboto Mono Light" panose="00000009000000000000" pitchFamily="49" charset="0"/>
      <p:regular r:id="rId56"/>
      <p:italic r:id="rId57"/>
    </p:embeddedFont>
  </p:embeddedFontLst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ikejaotis" id="{EFBA3AA7-6CEA-4407-861A-E9F510BA7237}">
          <p14:sldIdLst>
            <p14:sldId id="1021"/>
            <p14:sldId id="389"/>
            <p14:sldId id="285"/>
            <p14:sldId id="2145706857"/>
            <p14:sldId id="1007"/>
            <p14:sldId id="2145706865"/>
            <p14:sldId id="2145706864"/>
            <p14:sldId id="1013"/>
            <p14:sldId id="1012"/>
            <p14:sldId id="2145706859"/>
            <p14:sldId id="1011"/>
            <p14:sldId id="2145706871"/>
            <p14:sldId id="1019"/>
            <p14:sldId id="2145706881"/>
            <p14:sldId id="2145706866"/>
            <p14:sldId id="987"/>
            <p14:sldId id="21457068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orient="horz" pos="459" userDrawn="1">
          <p15:clr>
            <a:srgbClr val="A4A3A4"/>
          </p15:clr>
        </p15:guide>
        <p15:guide id="5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993"/>
    <a:srgbClr val="4AA24E"/>
    <a:srgbClr val="000000"/>
    <a:srgbClr val="FFFAEA"/>
    <a:srgbClr val="0E2516"/>
    <a:srgbClr val="193E19"/>
    <a:srgbClr val="11291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83431" autoAdjust="0"/>
  </p:normalViewPr>
  <p:slideViewPr>
    <p:cSldViewPr snapToGrid="0">
      <p:cViewPr varScale="1">
        <p:scale>
          <a:sx n="55" d="100"/>
          <a:sy n="55" d="100"/>
        </p:scale>
        <p:origin x="576" y="44"/>
      </p:cViewPr>
      <p:guideLst>
        <p:guide orient="horz" pos="3974"/>
        <p:guide pos="529"/>
        <p:guide orient="horz" pos="459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8" Type="http://schemas.openxmlformats.org/officeDocument/2006/relationships/slide" Target="slides/slide2.xml"/><Relationship Id="rId51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iinajoon\Downloads\15.03%20esildise%20graafikud%20KEMi%20veebikale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Vihi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'KEMi veebilehele '!$A$35</c:f>
              <c:strCache>
                <c:ptCount val="1"/>
                <c:pt idx="0">
                  <c:v>Energeetika</c:v>
                </c:pt>
              </c:strCache>
            </c:strRef>
          </c:tx>
          <c:spPr>
            <a:solidFill>
              <a:srgbClr val="006EB5"/>
            </a:solidFill>
            <a:ln>
              <a:noFill/>
            </a:ln>
            <a:effectLst/>
          </c:spPr>
          <c:invertIfNegative val="0"/>
          <c:cat>
            <c:strRef>
              <c:f>'KEMi veebilehele '!$B$34:$AG$34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'KEMi veebilehele '!$B$35:$AG$35</c:f>
              <c:numCache>
                <c:formatCode>0.00</c:formatCode>
                <c:ptCount val="32"/>
                <c:pt idx="0" formatCode="0.0000000000">
                  <c:v>36184.552957665859</c:v>
                </c:pt>
                <c:pt idx="1">
                  <c:v>33407.06610936112</c:v>
                </c:pt>
                <c:pt idx="2">
                  <c:v>24002.065559855699</c:v>
                </c:pt>
                <c:pt idx="3">
                  <c:v>19213.532044951789</c:v>
                </c:pt>
                <c:pt idx="4">
                  <c:v>19591.571380858255</c:v>
                </c:pt>
                <c:pt idx="5">
                  <c:v>17588.229205139585</c:v>
                </c:pt>
                <c:pt idx="6">
                  <c:v>18580.657817478404</c:v>
                </c:pt>
                <c:pt idx="7">
                  <c:v>18168.013669498516</c:v>
                </c:pt>
                <c:pt idx="8">
                  <c:v>16351.022384517402</c:v>
                </c:pt>
                <c:pt idx="9">
                  <c:v>15420.461171216877</c:v>
                </c:pt>
                <c:pt idx="10">
                  <c:v>14981.499687867108</c:v>
                </c:pt>
                <c:pt idx="11">
                  <c:v>15369.033870617035</c:v>
                </c:pt>
                <c:pt idx="12">
                  <c:v>15033.143099023417</c:v>
                </c:pt>
                <c:pt idx="13">
                  <c:v>16882.968481645679</c:v>
                </c:pt>
                <c:pt idx="14">
                  <c:v>16837.738913632194</c:v>
                </c:pt>
                <c:pt idx="15">
                  <c:v>16639.962034822391</c:v>
                </c:pt>
                <c:pt idx="16">
                  <c:v>15968.823314687706</c:v>
                </c:pt>
                <c:pt idx="17">
                  <c:v>19287.812601476777</c:v>
                </c:pt>
                <c:pt idx="18">
                  <c:v>17135.306850240409</c:v>
                </c:pt>
                <c:pt idx="19">
                  <c:v>14216.563652992287</c:v>
                </c:pt>
                <c:pt idx="20">
                  <c:v>18739.764767772245</c:v>
                </c:pt>
                <c:pt idx="21">
                  <c:v>18604.531711653697</c:v>
                </c:pt>
                <c:pt idx="22">
                  <c:v>17182.426945581308</c:v>
                </c:pt>
                <c:pt idx="23">
                  <c:v>18988.84547848743</c:v>
                </c:pt>
                <c:pt idx="24">
                  <c:v>18443.478253951893</c:v>
                </c:pt>
                <c:pt idx="25">
                  <c:v>15635.700316689035</c:v>
                </c:pt>
                <c:pt idx="26">
                  <c:v>17326.053849289208</c:v>
                </c:pt>
                <c:pt idx="27">
                  <c:v>18437.689262152027</c:v>
                </c:pt>
                <c:pt idx="28">
                  <c:v>17594.702669752809</c:v>
                </c:pt>
                <c:pt idx="29">
                  <c:v>12035.788006089027</c:v>
                </c:pt>
                <c:pt idx="30">
                  <c:v>9233.1496505356863</c:v>
                </c:pt>
                <c:pt idx="31">
                  <c:v>10418.134465364588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F-E441-9DEE-2579A722A44D}"/>
            </c:ext>
          </c:extLst>
        </c:ser>
        <c:ser>
          <c:idx val="1"/>
          <c:order val="1"/>
          <c:tx>
            <c:strRef>
              <c:f>'KEMi veebilehele '!$A$36</c:f>
              <c:strCache>
                <c:ptCount val="1"/>
                <c:pt idx="0">
                  <c:v>Tööstuslikud protsessid ja toodete kasutamine (IPPU)</c:v>
                </c:pt>
              </c:strCache>
            </c:strRef>
          </c:tx>
          <c:spPr>
            <a:solidFill>
              <a:srgbClr val="F0A321"/>
            </a:solidFill>
            <a:ln>
              <a:noFill/>
            </a:ln>
            <a:effectLst/>
          </c:spPr>
          <c:invertIfNegative val="0"/>
          <c:cat>
            <c:strRef>
              <c:f>'KEMi veebilehele '!$B$34:$AG$34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'KEMi veebilehele '!$B$36:$AG$36</c:f>
              <c:numCache>
                <c:formatCode>0.00</c:formatCode>
                <c:ptCount val="32"/>
                <c:pt idx="0" formatCode="0.0000000000">
                  <c:v>963.13654797825893</c:v>
                </c:pt>
                <c:pt idx="1">
                  <c:v>965.5003218245264</c:v>
                </c:pt>
                <c:pt idx="2">
                  <c:v>572.44476538854781</c:v>
                </c:pt>
                <c:pt idx="3">
                  <c:v>351.3618582341723</c:v>
                </c:pt>
                <c:pt idx="4">
                  <c:v>597.58164455900487</c:v>
                </c:pt>
                <c:pt idx="5">
                  <c:v>632.75500006645223</c:v>
                </c:pt>
                <c:pt idx="6">
                  <c:v>648.42908682369614</c:v>
                </c:pt>
                <c:pt idx="7">
                  <c:v>699.12411646033104</c:v>
                </c:pt>
                <c:pt idx="8">
                  <c:v>751.68424254296019</c:v>
                </c:pt>
                <c:pt idx="9">
                  <c:v>686.36862761432496</c:v>
                </c:pt>
                <c:pt idx="10">
                  <c:v>690.74377410964928</c:v>
                </c:pt>
                <c:pt idx="11">
                  <c:v>724.95363287799591</c:v>
                </c:pt>
                <c:pt idx="12">
                  <c:v>547.54452754919066</c:v>
                </c:pt>
                <c:pt idx="13">
                  <c:v>595.16959946965676</c:v>
                </c:pt>
                <c:pt idx="14">
                  <c:v>734.97116276356962</c:v>
                </c:pt>
                <c:pt idx="15">
                  <c:v>720.30650157535899</c:v>
                </c:pt>
                <c:pt idx="16">
                  <c:v>758.57926314405745</c:v>
                </c:pt>
                <c:pt idx="17">
                  <c:v>951.71100780356937</c:v>
                </c:pt>
                <c:pt idx="18">
                  <c:v>962.4770377793825</c:v>
                </c:pt>
                <c:pt idx="19">
                  <c:v>472.9626778391733</c:v>
                </c:pt>
                <c:pt idx="20">
                  <c:v>533.62240584954657</c:v>
                </c:pt>
                <c:pt idx="21">
                  <c:v>657.37471056837592</c:v>
                </c:pt>
                <c:pt idx="22">
                  <c:v>902.73093044455368</c:v>
                </c:pt>
                <c:pt idx="23">
                  <c:v>993.00225282226927</c:v>
                </c:pt>
                <c:pt idx="24">
                  <c:v>705.04878372146686</c:v>
                </c:pt>
                <c:pt idx="25">
                  <c:v>509.42179878056777</c:v>
                </c:pt>
                <c:pt idx="26">
                  <c:v>493.70676062867534</c:v>
                </c:pt>
                <c:pt idx="27">
                  <c:v>633.86415268703502</c:v>
                </c:pt>
                <c:pt idx="28">
                  <c:v>621.28513222200388</c:v>
                </c:pt>
                <c:pt idx="29">
                  <c:v>614.00060575594603</c:v>
                </c:pt>
                <c:pt idx="30">
                  <c:v>289.2886933302496</c:v>
                </c:pt>
                <c:pt idx="31">
                  <c:v>295.93936197700708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F-E441-9DEE-2579A722A44D}"/>
            </c:ext>
          </c:extLst>
        </c:ser>
        <c:ser>
          <c:idx val="2"/>
          <c:order val="2"/>
          <c:tx>
            <c:strRef>
              <c:f>'KEMi veebilehele '!$A$37</c:f>
              <c:strCache>
                <c:ptCount val="1"/>
                <c:pt idx="0">
                  <c:v>Põllumajandus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cat>
            <c:strRef>
              <c:f>'KEMi veebilehele '!$B$34:$AG$34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'KEMi veebilehele '!$B$37:$AG$37</c:f>
              <c:numCache>
                <c:formatCode>0.00</c:formatCode>
                <c:ptCount val="32"/>
                <c:pt idx="0" formatCode="0.0000000000">
                  <c:v>2723.7049958476596</c:v>
                </c:pt>
                <c:pt idx="1">
                  <c:v>2610.7723622276735</c:v>
                </c:pt>
                <c:pt idx="2">
                  <c:v>2208.7962373642076</c:v>
                </c:pt>
                <c:pt idx="3">
                  <c:v>1733.9237549973022</c:v>
                </c:pt>
                <c:pt idx="4">
                  <c:v>1584.615001153797</c:v>
                </c:pt>
                <c:pt idx="5">
                  <c:v>1405.6115049853613</c:v>
                </c:pt>
                <c:pt idx="6">
                  <c:v>1298.8106696282325</c:v>
                </c:pt>
                <c:pt idx="7">
                  <c:v>1309.1966355737784</c:v>
                </c:pt>
                <c:pt idx="8">
                  <c:v>1327.0822849372621</c:v>
                </c:pt>
                <c:pt idx="9">
                  <c:v>1152.4634081822587</c:v>
                </c:pt>
                <c:pt idx="10">
                  <c:v>1158.6947438465165</c:v>
                </c:pt>
                <c:pt idx="11">
                  <c:v>1162.8990889610839</c:v>
                </c:pt>
                <c:pt idx="12">
                  <c:v>1102.1361451584385</c:v>
                </c:pt>
                <c:pt idx="13">
                  <c:v>1151.43537395308</c:v>
                </c:pt>
                <c:pt idx="14">
                  <c:v>1192.2445233080728</c:v>
                </c:pt>
                <c:pt idx="15">
                  <c:v>1212.060231490404</c:v>
                </c:pt>
                <c:pt idx="16">
                  <c:v>1211.5738265713394</c:v>
                </c:pt>
                <c:pt idx="17">
                  <c:v>1263.6181428688897</c:v>
                </c:pt>
                <c:pt idx="18">
                  <c:v>1318.5040852525683</c:v>
                </c:pt>
                <c:pt idx="19">
                  <c:v>1268.8190234348569</c:v>
                </c:pt>
                <c:pt idx="20">
                  <c:v>1302.2281027247184</c:v>
                </c:pt>
                <c:pt idx="21">
                  <c:v>1328.0946558765438</c:v>
                </c:pt>
                <c:pt idx="22">
                  <c:v>1409.7166147061525</c:v>
                </c:pt>
                <c:pt idx="23">
                  <c:v>1451.6001733230985</c:v>
                </c:pt>
                <c:pt idx="24">
                  <c:v>1498.192813643823</c:v>
                </c:pt>
                <c:pt idx="25">
                  <c:v>1459.9075035055539</c:v>
                </c:pt>
                <c:pt idx="26">
                  <c:v>1426.1065955319523</c:v>
                </c:pt>
                <c:pt idx="27">
                  <c:v>1478.6345139221958</c:v>
                </c:pt>
                <c:pt idx="28">
                  <c:v>1480.3302667049597</c:v>
                </c:pt>
                <c:pt idx="29">
                  <c:v>1559.5544180992185</c:v>
                </c:pt>
                <c:pt idx="30">
                  <c:v>1569.7367791331196</c:v>
                </c:pt>
                <c:pt idx="31">
                  <c:v>1583.939761426366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9F-E441-9DEE-2579A722A44D}"/>
            </c:ext>
          </c:extLst>
        </c:ser>
        <c:ser>
          <c:idx val="3"/>
          <c:order val="3"/>
          <c:tx>
            <c:strRef>
              <c:f>'KEMi veebilehele '!$A$38</c:f>
              <c:strCache>
                <c:ptCount val="1"/>
                <c:pt idx="0">
                  <c:v>Maakasutus, maakasutuse muutus ja metsandus (LULUCF)</c:v>
                </c:pt>
              </c:strCache>
            </c:strRef>
          </c:tx>
          <c:spPr>
            <a:solidFill>
              <a:srgbClr val="90C8E8"/>
            </a:solidFill>
            <a:ln>
              <a:noFill/>
            </a:ln>
            <a:effectLst/>
          </c:spPr>
          <c:invertIfNegative val="0"/>
          <c:cat>
            <c:strRef>
              <c:f>'KEMi veebilehele '!$B$34:$AG$34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'KEMi veebilehele '!$B$38:$AG$38</c:f>
              <c:numCache>
                <c:formatCode>0.00</c:formatCode>
                <c:ptCount val="32"/>
                <c:pt idx="0" formatCode="0.0000000000">
                  <c:v>-3695.4772233172735</c:v>
                </c:pt>
                <c:pt idx="1">
                  <c:v>-3568.4513590596916</c:v>
                </c:pt>
                <c:pt idx="2">
                  <c:v>-2562.9550461068529</c:v>
                </c:pt>
                <c:pt idx="3">
                  <c:v>-3712.8856718401039</c:v>
                </c:pt>
                <c:pt idx="4">
                  <c:v>-3132.3695973210747</c:v>
                </c:pt>
                <c:pt idx="5">
                  <c:v>-3345.2045906717599</c:v>
                </c:pt>
                <c:pt idx="6">
                  <c:v>-3705.6877137005436</c:v>
                </c:pt>
                <c:pt idx="7">
                  <c:v>-3829.1693967844703</c:v>
                </c:pt>
                <c:pt idx="8">
                  <c:v>-4336.0392088571134</c:v>
                </c:pt>
                <c:pt idx="9">
                  <c:v>-3895.7374223940124</c:v>
                </c:pt>
                <c:pt idx="10">
                  <c:v>-4678.5351259654753</c:v>
                </c:pt>
                <c:pt idx="11">
                  <c:v>-4918.7764554352607</c:v>
                </c:pt>
                <c:pt idx="12">
                  <c:v>-4596.0916185711567</c:v>
                </c:pt>
                <c:pt idx="13">
                  <c:v>-4263.342826821985</c:v>
                </c:pt>
                <c:pt idx="14">
                  <c:v>-4727.9103055429614</c:v>
                </c:pt>
                <c:pt idx="15">
                  <c:v>-2753.8024589733718</c:v>
                </c:pt>
                <c:pt idx="16">
                  <c:v>-4333.1540417637043</c:v>
                </c:pt>
                <c:pt idx="17">
                  <c:v>-3895.0089055793605</c:v>
                </c:pt>
                <c:pt idx="18">
                  <c:v>-5160.3264985303722</c:v>
                </c:pt>
                <c:pt idx="19">
                  <c:v>-4800.4544561994417</c:v>
                </c:pt>
                <c:pt idx="20">
                  <c:v>-5482.6611047289925</c:v>
                </c:pt>
                <c:pt idx="21">
                  <c:v>-5200.1888610585693</c:v>
                </c:pt>
                <c:pt idx="22">
                  <c:v>-3559.0347837180429</c:v>
                </c:pt>
                <c:pt idx="23">
                  <c:v>-2701.7851405232427</c:v>
                </c:pt>
                <c:pt idx="24">
                  <c:v>-260.13534440367118</c:v>
                </c:pt>
                <c:pt idx="25">
                  <c:v>-783.92118410244632</c:v>
                </c:pt>
                <c:pt idx="26">
                  <c:v>-150.38149082001428</c:v>
                </c:pt>
                <c:pt idx="27">
                  <c:v>269.66001077863405</c:v>
                </c:pt>
                <c:pt idx="28">
                  <c:v>2257.2463691035609</c:v>
                </c:pt>
                <c:pt idx="29">
                  <c:v>1149.4869901031025</c:v>
                </c:pt>
                <c:pt idx="30">
                  <c:v>2509.0715377317488</c:v>
                </c:pt>
                <c:pt idx="31" formatCode="0.0000000000">
                  <c:v>2882.5743368024687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F-E441-9DEE-2579A722A44D}"/>
            </c:ext>
          </c:extLst>
        </c:ser>
        <c:ser>
          <c:idx val="4"/>
          <c:order val="4"/>
          <c:tx>
            <c:strRef>
              <c:f>'KEMi veebilehele '!$A$39</c:f>
              <c:strCache>
                <c:ptCount val="1"/>
                <c:pt idx="0">
                  <c:v>Jäätmed</c:v>
                </c:pt>
              </c:strCache>
            </c:strRef>
          </c:tx>
          <c:spPr>
            <a:solidFill>
              <a:srgbClr val="E76000"/>
            </a:solidFill>
            <a:ln>
              <a:noFill/>
            </a:ln>
            <a:effectLst/>
          </c:spPr>
          <c:invertIfNegative val="0"/>
          <c:cat>
            <c:strRef>
              <c:f>'KEMi veebilehele '!$B$34:$AG$34</c:f>
              <c:strCach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strCache>
            </c:strRef>
          </c:cat>
          <c:val>
            <c:numRef>
              <c:f>'KEMi veebilehele '!$B$39:$AG$39</c:f>
              <c:numCache>
                <c:formatCode>0.00</c:formatCode>
                <c:ptCount val="32"/>
                <c:pt idx="0" formatCode="0.0000000000">
                  <c:v>404.96804802141088</c:v>
                </c:pt>
                <c:pt idx="1">
                  <c:v>419.37576809187118</c:v>
                </c:pt>
                <c:pt idx="2">
                  <c:v>432.20813413929665</c:v>
                </c:pt>
                <c:pt idx="3">
                  <c:v>452.83545764962554</c:v>
                </c:pt>
                <c:pt idx="4">
                  <c:v>451.25470662459833</c:v>
                </c:pt>
                <c:pt idx="5">
                  <c:v>437.32875914595684</c:v>
                </c:pt>
                <c:pt idx="6">
                  <c:v>479.84028772921471</c:v>
                </c:pt>
                <c:pt idx="7">
                  <c:v>542.91302217724706</c:v>
                </c:pt>
                <c:pt idx="8">
                  <c:v>562.25215774373589</c:v>
                </c:pt>
                <c:pt idx="9">
                  <c:v>569.94803894030497</c:v>
                </c:pt>
                <c:pt idx="10">
                  <c:v>622.40065721084261</c:v>
                </c:pt>
                <c:pt idx="11">
                  <c:v>631.11330534352351</c:v>
                </c:pt>
                <c:pt idx="12">
                  <c:v>617.25590292801576</c:v>
                </c:pt>
                <c:pt idx="13">
                  <c:v>603.70318758828807</c:v>
                </c:pt>
                <c:pt idx="14">
                  <c:v>597.30592081252212</c:v>
                </c:pt>
                <c:pt idx="15">
                  <c:v>568.29251679677475</c:v>
                </c:pt>
                <c:pt idx="16">
                  <c:v>551.07761995449653</c:v>
                </c:pt>
                <c:pt idx="17">
                  <c:v>543.29998565800508</c:v>
                </c:pt>
                <c:pt idx="18">
                  <c:v>525.55419189491431</c:v>
                </c:pt>
                <c:pt idx="19">
                  <c:v>549.91315071978613</c:v>
                </c:pt>
                <c:pt idx="20">
                  <c:v>535.97976264387057</c:v>
                </c:pt>
                <c:pt idx="21">
                  <c:v>489.72479473010583</c:v>
                </c:pt>
                <c:pt idx="22">
                  <c:v>468.05468669910431</c:v>
                </c:pt>
                <c:pt idx="23">
                  <c:v>431.63242514828556</c:v>
                </c:pt>
                <c:pt idx="24">
                  <c:v>394.04307953625352</c:v>
                </c:pt>
                <c:pt idx="25">
                  <c:v>367.56156607238427</c:v>
                </c:pt>
                <c:pt idx="26">
                  <c:v>357.26146156273887</c:v>
                </c:pt>
                <c:pt idx="27">
                  <c:v>345.92667909520054</c:v>
                </c:pt>
                <c:pt idx="28">
                  <c:v>333.78517957607068</c:v>
                </c:pt>
                <c:pt idx="29">
                  <c:v>328.50861743806087</c:v>
                </c:pt>
                <c:pt idx="30">
                  <c:v>314.90803975403821</c:v>
                </c:pt>
                <c:pt idx="31">
                  <c:v>317.15792105112655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9F-E441-9DEE-2579A722A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257727"/>
        <c:axId val="237273119"/>
      </c:barChart>
      <c:catAx>
        <c:axId val="23725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7273119"/>
        <c:crosses val="autoZero"/>
        <c:auto val="1"/>
        <c:lblAlgn val="ctr"/>
        <c:lblOffset val="50"/>
        <c:tickLblSkip val="5"/>
        <c:noMultiLvlLbl val="0"/>
      </c:catAx>
      <c:valAx>
        <c:axId val="2372731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kt CO</a:t>
                </a:r>
                <a:r>
                  <a:rPr lang="en-US" sz="1200" baseline="-25000"/>
                  <a:t>2</a:t>
                </a:r>
                <a:r>
                  <a:rPr lang="en-US" sz="1200"/>
                  <a:t> ekv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37257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42-4A89-B01E-5FCEA58CB6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42-4A89-B01E-5FCEA58CB6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42-4A89-B01E-5FCEA58CB6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42-4A89-B01E-5FCEA58CB6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42-4A89-B01E-5FCEA58CB61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42-4A89-B01E-5FCEA58CB615}"/>
              </c:ext>
            </c:extLst>
          </c:dPt>
          <c:dLbls>
            <c:dLbl>
              <c:idx val="3"/>
              <c:layout>
                <c:manualLayout>
                  <c:x val="1.7283274452467329E-2"/>
                  <c:y val="-2.22933076650317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86039157521027"/>
                      <c:h val="0.1639981005212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42-4A89-B01E-5FCEA58CB61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Leht1!$A$1:$A$6</c:f>
              <c:strCache>
                <c:ptCount val="6"/>
                <c:pt idx="0">
                  <c:v>Energeetika</c:v>
                </c:pt>
                <c:pt idx="1">
                  <c:v>Transport</c:v>
                </c:pt>
                <c:pt idx="2">
                  <c:v>Tööstuslikud protsessid</c:v>
                </c:pt>
                <c:pt idx="3">
                  <c:v>Põllumajandus</c:v>
                </c:pt>
                <c:pt idx="4">
                  <c:v>Metsandus ja maakasutus</c:v>
                </c:pt>
                <c:pt idx="5">
                  <c:v>Jäätmed</c:v>
                </c:pt>
              </c:strCache>
            </c:strRef>
          </c:cat>
          <c:val>
            <c:numRef>
              <c:f>Leht1!$B$1:$B$6</c:f>
              <c:numCache>
                <c:formatCode>0.00</c:formatCode>
                <c:ptCount val="6"/>
                <c:pt idx="0">
                  <c:v>8067.4888331156135</c:v>
                </c:pt>
                <c:pt idx="1">
                  <c:v>2350.6456322489739</c:v>
                </c:pt>
                <c:pt idx="2">
                  <c:v>295.93936197700708</c:v>
                </c:pt>
                <c:pt idx="3">
                  <c:v>1583.939761426366</c:v>
                </c:pt>
                <c:pt idx="4">
                  <c:v>2882.5743368024687</c:v>
                </c:pt>
                <c:pt idx="5">
                  <c:v>317.15792105112655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42-4A89-B01E-5FCEA58CB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7331ED-F78E-545A-F5B1-94E336EE0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89D0A-F245-A4C5-8196-76D2A24264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51C65-61C1-4E3B-ACD6-49579AB4D01E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7A687-2BAE-32B7-3273-79A89A64C3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EE7F5-F494-8A5E-C287-7DBB721B3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680D9-1820-4EFC-AB0D-7912FF7DA9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976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0331-53B8-48C9-BE84-808AC9218EE0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BE0C-0CAA-4665-A5AF-FE93B2CB75D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4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9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34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29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20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Näitab aastase keskmise temperatuuri suhtelist muutust alates aastast 1905.</a:t>
            </a:r>
          </a:p>
          <a:p>
            <a:endParaRPr lang="et-EE" dirty="0"/>
          </a:p>
          <a:p>
            <a:r>
              <a:rPr lang="et-EE" dirty="0"/>
              <a:t>Eesti on keskmiselt soojenenud rohkem kui maailm tervikuna. </a:t>
            </a:r>
            <a:r>
              <a:rPr lang="et-EE" dirty="0" err="1"/>
              <a:t>Tõravere</a:t>
            </a:r>
            <a:r>
              <a:rPr lang="et-EE" dirty="0"/>
              <a:t> observatoorium on mõõtnud Eesti keskmist temperatuuri </a:t>
            </a:r>
            <a:r>
              <a:rPr lang="et-EE" dirty="0" err="1"/>
              <a:t>al</a:t>
            </a:r>
            <a:r>
              <a:rPr lang="et-EE" dirty="0"/>
              <a:t> 1870. aastast ning sellest aastast alates on keskmine temperatuur tõusnud 2 kraadi.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D1BA-9535-47DA-B8D1-D159D4DBAD81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36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13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3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2021. aasta seisuga on kasvuhoonegaaside koguheide vähenenud 57,3% võrreldes 1990. aastaga, ennekõike põlevkivielektrijaamade mahtude vähenemise tõttu. </a:t>
            </a:r>
          </a:p>
          <a:p>
            <a:endParaRPr lang="et-EE" dirty="0"/>
          </a:p>
          <a:p>
            <a:r>
              <a:rPr lang="et-EE" dirty="0"/>
              <a:t>Suures pildis saab öelda, et peale 1990ndate aastate heite kukkumist ei ole märkimisväärseid muutusi valdavas osas sektorites toimunud – </a:t>
            </a:r>
          </a:p>
          <a:p>
            <a:endParaRPr lang="et-EE" dirty="0"/>
          </a:p>
          <a:p>
            <a:r>
              <a:rPr lang="et-EE" dirty="0"/>
              <a:t>KHG heitkogus energeetikasektorist on aastatel 2019- 2020 oluliselt langenud põlevkivielektri tootmise märkimisväärse vähenemise tõttu, mille peamine põhjus oli kõrge EL HKS-i 3 lubatud heitkoguse ühiku hind.</a:t>
            </a:r>
          </a:p>
          <a:p>
            <a:endParaRPr lang="et-EE" dirty="0"/>
          </a:p>
          <a:p>
            <a:r>
              <a:rPr lang="et-EE" dirty="0"/>
              <a:t>Maanteetransport  moodustab peaaegu kolmandiku Eesti energia lõpptarbimisest, kuna see sõltub peaaegu täielikult naftapõhistest kütustest. Autode kasvuhoonegaaside heide on mitme aastakümne jooksul suurenenud (joonis 3.1), </a:t>
            </a:r>
          </a:p>
          <a:p>
            <a:r>
              <a:rPr lang="et-EE" dirty="0"/>
              <a:t>nagu ka autode arv ja läbitud vahemaa. Eesti on sõidukipargi vanuse poolest ELis tagantpoolt teisel kohal. Sellised sõidukid on vähem kütusesäästlikud ja saastavad rohkem.</a:t>
            </a:r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Maanteetransport on transpordisektori kõige olulisem heitkoguste allikas, mis katab 2021. aastal 96,0% sektori heitkogustest. Heide on </a:t>
            </a:r>
            <a:r>
              <a:rPr lang="fi-FI" dirty="0" err="1"/>
              <a:t>tingitud</a:t>
            </a:r>
            <a:r>
              <a:rPr lang="fi-FI" dirty="0"/>
              <a:t> </a:t>
            </a:r>
            <a:r>
              <a:rPr lang="fi-FI" dirty="0" err="1"/>
              <a:t>suhteliselt</a:t>
            </a:r>
            <a:r>
              <a:rPr lang="fi-FI" dirty="0"/>
              <a:t> </a:t>
            </a:r>
            <a:r>
              <a:rPr lang="fi-FI" dirty="0" err="1"/>
              <a:t>vanade</a:t>
            </a:r>
            <a:r>
              <a:rPr lang="fi-FI" dirty="0"/>
              <a:t> ja palju </a:t>
            </a:r>
            <a:r>
              <a:rPr lang="fi-FI" dirty="0" err="1"/>
              <a:t>kütust</a:t>
            </a:r>
            <a:r>
              <a:rPr lang="fi-FI" dirty="0"/>
              <a:t> </a:t>
            </a:r>
            <a:r>
              <a:rPr lang="fi-FI" dirty="0" err="1"/>
              <a:t>tarbivate</a:t>
            </a:r>
            <a:r>
              <a:rPr lang="fi-FI" dirty="0"/>
              <a:t> </a:t>
            </a:r>
            <a:r>
              <a:rPr lang="fi-FI" dirty="0" err="1"/>
              <a:t>sõidukite</a:t>
            </a:r>
            <a:r>
              <a:rPr lang="fi-FI" dirty="0"/>
              <a:t> </a:t>
            </a:r>
            <a:r>
              <a:rPr lang="fi-FI" dirty="0" err="1"/>
              <a:t>suurest</a:t>
            </a:r>
            <a:r>
              <a:rPr lang="fi-FI" dirty="0"/>
              <a:t> </a:t>
            </a:r>
            <a:r>
              <a:rPr lang="fi-FI" dirty="0" err="1"/>
              <a:t>osakaalust</a:t>
            </a:r>
            <a:r>
              <a:rPr lang="fi-FI" dirty="0"/>
              <a:t> Eesti </a:t>
            </a:r>
            <a:r>
              <a:rPr lang="fi-FI" dirty="0" err="1"/>
              <a:t>teedel</a:t>
            </a:r>
            <a:r>
              <a:rPr lang="fi-FI" dirty="0"/>
              <a:t>. </a:t>
            </a:r>
            <a:endParaRPr lang="et-EE" dirty="0"/>
          </a:p>
          <a:p>
            <a:endParaRPr lang="et-E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/>
              <a:t>Maanteetransport on transpordisektori kõige olulisem heitkoguste allikas, mis katab 2021. aastal 96,0% sektori heitkogustest.</a:t>
            </a:r>
          </a:p>
          <a:p>
            <a:endParaRPr lang="et-EE" dirty="0"/>
          </a:p>
          <a:p>
            <a:r>
              <a:rPr lang="et-EE" dirty="0"/>
              <a:t>2022. aasta kasvuhoonegaaside inventuuri esialgsed tulemused näitavad, et tunamullusega võrreldes suurenes Eesti heitkogus 13,9%. Heidet kasvatas eeskätt elektri tootmine põlevkivist, mis energiakriisi ajal aitas rahuldada Balti regiooni elektrivajadusi. </a:t>
            </a:r>
          </a:p>
          <a:p>
            <a:endParaRPr lang="et-EE" dirty="0"/>
          </a:p>
          <a:p>
            <a:r>
              <a:rPr lang="et-EE" dirty="0"/>
              <a:t>Samas olid </a:t>
            </a:r>
            <a:r>
              <a:rPr lang="fi-FI" dirty="0"/>
              <a:t>nii 2021. </a:t>
            </a:r>
            <a:r>
              <a:rPr lang="fi-FI" dirty="0" err="1"/>
              <a:t>kui</a:t>
            </a:r>
            <a:r>
              <a:rPr lang="fi-FI" dirty="0"/>
              <a:t> ka 2022. </a:t>
            </a:r>
            <a:r>
              <a:rPr lang="fi-FI" dirty="0" err="1"/>
              <a:t>aasta</a:t>
            </a:r>
            <a:r>
              <a:rPr lang="fi-FI" dirty="0"/>
              <a:t> </a:t>
            </a:r>
            <a:r>
              <a:rPr lang="fi-FI" dirty="0" err="1"/>
              <a:t>Euroopa</a:t>
            </a:r>
            <a:r>
              <a:rPr lang="fi-FI" dirty="0"/>
              <a:t> </a:t>
            </a:r>
            <a:r>
              <a:rPr lang="fi-FI" dirty="0" err="1"/>
              <a:t>ühisel</a:t>
            </a:r>
            <a:r>
              <a:rPr lang="fi-FI" dirty="0"/>
              <a:t> energia </a:t>
            </a:r>
            <a:r>
              <a:rPr lang="fi-FI" dirty="0" err="1"/>
              <a:t>siseturul</a:t>
            </a:r>
            <a:r>
              <a:rPr lang="fi-FI" dirty="0"/>
              <a:t> </a:t>
            </a:r>
            <a:r>
              <a:rPr lang="fi-FI" dirty="0" err="1"/>
              <a:t>vaieldamatult</a:t>
            </a:r>
            <a:r>
              <a:rPr lang="fi-FI" dirty="0"/>
              <a:t> </a:t>
            </a:r>
            <a:r>
              <a:rPr lang="fi-FI" dirty="0" err="1"/>
              <a:t>väga</a:t>
            </a:r>
            <a:r>
              <a:rPr lang="fi-FI" dirty="0"/>
              <a:t> </a:t>
            </a:r>
            <a:r>
              <a:rPr lang="fi-FI" dirty="0" err="1"/>
              <a:t>erilised</a:t>
            </a:r>
            <a:r>
              <a:rPr lang="fi-FI" dirty="0"/>
              <a:t> </a:t>
            </a:r>
            <a:r>
              <a:rPr lang="et-EE" dirty="0"/>
              <a:t>ning </a:t>
            </a:r>
            <a:r>
              <a:rPr lang="fi-FI" dirty="0"/>
              <a:t>energia- ja </a:t>
            </a:r>
            <a:r>
              <a:rPr lang="fi-FI" dirty="0" err="1"/>
              <a:t>tööstussektori</a:t>
            </a:r>
            <a:r>
              <a:rPr lang="fi-FI" dirty="0"/>
              <a:t> </a:t>
            </a:r>
            <a:r>
              <a:rPr lang="fi-FI" dirty="0" err="1"/>
              <a:t>kasvuhoonegaaside</a:t>
            </a:r>
            <a:r>
              <a:rPr lang="fi-FI" dirty="0"/>
              <a:t> heite </a:t>
            </a:r>
            <a:r>
              <a:rPr lang="fi-FI" dirty="0" err="1"/>
              <a:t>üldine</a:t>
            </a:r>
            <a:r>
              <a:rPr lang="fi-FI" dirty="0"/>
              <a:t> </a:t>
            </a:r>
            <a:r>
              <a:rPr lang="fi-FI" dirty="0" err="1"/>
              <a:t>trend</a:t>
            </a:r>
            <a:r>
              <a:rPr lang="fi-FI" dirty="0"/>
              <a:t> on </a:t>
            </a:r>
            <a:r>
              <a:rPr lang="et-EE" dirty="0"/>
              <a:t>prognooside kohaselt </a:t>
            </a:r>
            <a:r>
              <a:rPr lang="fi-FI" dirty="0" err="1"/>
              <a:t>siiski</a:t>
            </a:r>
            <a:r>
              <a:rPr lang="fi-FI" dirty="0"/>
              <a:t> </a:t>
            </a:r>
            <a:r>
              <a:rPr lang="fi-FI" dirty="0" err="1"/>
              <a:t>jätkuvalt</a:t>
            </a:r>
            <a:r>
              <a:rPr lang="fi-FI" dirty="0"/>
              <a:t> </a:t>
            </a:r>
            <a:r>
              <a:rPr lang="fi-FI" dirty="0" err="1"/>
              <a:t>langev</a:t>
            </a:r>
            <a:r>
              <a:rPr lang="et-EE" dirty="0"/>
              <a:t>.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D1BA-9535-47DA-B8D1-D159D4DBAD81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13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2021. aastal tulenes suurem osa kasvuhoonegaaside heitkogusest energeetikasektorist, kusjuures energiatööstus ja -tootmine moodustasid 52% koguheitest ning transport 15%. </a:t>
            </a:r>
          </a:p>
          <a:p>
            <a:endParaRPr lang="et-E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t-EE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Põllumajanduse heide moodustas 2021. aastal koguheitest 10%.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1E2FF-79A0-46FC-859C-488014746947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23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Rohepoliitika juhtkomisjon loodi 9. juulil 2021. Kaja Kallase juhtimisel.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EBE0C-0CAA-4665-A5AF-FE93B2CB75D3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737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58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BE0C-0CAA-4665-A5AF-FE93B2CB75D3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3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svg"/><Relationship Id="rId5" Type="http://schemas.openxmlformats.org/officeDocument/2006/relationships/image" Target="../media/image1.png"/><Relationship Id="rId4" Type="http://schemas.openxmlformats.org/officeDocument/2006/relationships/image" Target="../media/image16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sv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fotoga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57E73C6-04CA-02BC-AA8E-9AD1CDD9B7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8300" y="1143000"/>
            <a:ext cx="4203700" cy="8047961"/>
          </a:xfrm>
          <a:custGeom>
            <a:avLst/>
            <a:gdLst>
              <a:gd name="connsiteX0" fmla="*/ 4533900 w 4533900"/>
              <a:gd name="connsiteY0" fmla="*/ 0 h 9067800"/>
              <a:gd name="connsiteX1" fmla="*/ 4533900 w 4533900"/>
              <a:gd name="connsiteY1" fmla="*/ 9067800 h 9067800"/>
              <a:gd name="connsiteX2" fmla="*/ 0 w 4533900"/>
              <a:gd name="connsiteY2" fmla="*/ 4533900 h 9067800"/>
              <a:gd name="connsiteX3" fmla="*/ 4533900 w 4533900"/>
              <a:gd name="connsiteY3" fmla="*/ 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00" h="9067800">
                <a:moveTo>
                  <a:pt x="4533900" y="0"/>
                </a:moveTo>
                <a:lnTo>
                  <a:pt x="4533900" y="9067800"/>
                </a:lnTo>
                <a:cubicBezTo>
                  <a:pt x="2029906" y="9067800"/>
                  <a:pt x="0" y="7037905"/>
                  <a:pt x="0" y="4533900"/>
                </a:cubicBezTo>
                <a:cubicBezTo>
                  <a:pt x="0" y="2029906"/>
                  <a:pt x="2029906" y="0"/>
                  <a:pt x="453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t-EE" dirty="0"/>
              <a:t>Lisa pilt siia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35E7B0C-EEDF-DC0C-7C3B-E3E8FFD9B2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4911" y="0"/>
            <a:ext cx="1846635" cy="5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2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BC17-5A31-C091-7CE7-15441E65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3C12C-E619-DA73-CD7A-EC1297111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AB38F-68AF-E35B-31D3-E7195875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5798F-511D-C209-828C-57D1E9E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8B66-C5FE-AC2C-DABB-8BCE9E6B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CB3A-6EC1-72F4-D382-BC2ABB58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190F-CB4A-EDC3-7659-C2BA397C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A8E4C-C8CF-93AF-F615-56556CA3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C115-EF3A-E37C-E7FC-219E6952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8A56-5CF8-AD92-9134-B44B2FBC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4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57C39-E253-8903-18C5-80ED0540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F0522-8B67-447B-B793-AF2B8CF2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533FD-B82A-A2CA-8E8F-BAE15A0F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65019-EB2D-8BA9-166F-46ABCC00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8DF4-6B50-EC20-4E4A-4D614F7E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0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90D7-D937-779A-C048-8B952CBF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AE3EF-07DF-DADA-9D3E-13A19BBBA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DB37B-1206-B892-CD7D-41C61BAF8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42862-D838-ED68-3828-A61B36E3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FBAF1-1DB1-FC31-5951-C3633EC8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5B1E-5CF5-5058-881E-04793310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9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01DA7-C7A9-CE39-6128-B62056E0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66B1-2F14-6A8B-938A-5D77BB093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4F4CC-D701-20A2-CF7F-3CFAE8CBD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1767-DA19-0A3E-3400-2629F6977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4CEF4B-A6E1-9AE3-CA7C-910AB3292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AE384-478D-0CD4-E426-78FD99AF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C4C13-E553-D157-F453-BD2AE10F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B574E-BE14-379E-F4E6-12F11945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7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6AAD-F08C-0443-BAB3-B0026BBA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5827F-C290-1C70-B9B4-B4B50C65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EB5DF-BFB2-077A-92FF-35F1FFBE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FA2D3-B7AD-9984-6C62-AEBECC4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DCA0E-9D6A-F0E4-22A9-A9840371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240F2-A200-0C17-3B3C-956A9436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F8D43-F3C2-7E7C-FC6D-2F4D4A15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CEE-CCE9-D996-3979-914F9E02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71571-8BFB-9222-4379-824F6FAF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E0071-C416-0FCF-2A5A-84F7EEE7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F635E-B63A-6021-F71A-4F1D5704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A456E-CD49-AFAE-73C7-0271B84F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9DE9A-20B5-965C-2AB7-EB8461EC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3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DDA2-4902-0B90-7D16-C94B6770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44427-F834-F1BD-CCB7-1E79D6918E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EC4E2-385C-DAD7-EF58-3E83D352D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3B437-7C76-73F6-BDAF-C4F82A9B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A507-8393-1BA0-205D-BE68DCF4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B0357-C3F5-54F4-CC52-5DE3B197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67AA8-BA12-3EF8-9BD4-3A0BA9CE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94A16-3991-1762-2E50-2C5EAED2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F72E0-C011-7856-7A00-93C9EA4D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5EDE2-60C7-C00E-16BF-0A01433B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D674-1172-4E32-3EA9-0565C673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tekst ühes tulbas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80578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EE" dirty="0"/>
              <a:t>Sisutekst ühes tulbas</a:t>
            </a:r>
          </a:p>
        </p:txBody>
      </p:sp>
    </p:spTree>
    <p:extLst>
      <p:ext uri="{BB962C8B-B14F-4D97-AF65-F5344CB8AC3E}">
        <p14:creationId xmlns:p14="http://schemas.microsoft.com/office/powerpoint/2010/main" val="42730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D25E3A-524C-3DC9-D843-43F96A8A2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58E6C-66D3-C578-C460-E22F78D9C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72AA-9038-A280-3BCE-A1033EAF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8365B-B271-E8B9-311C-40C3584A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D2A1-654C-B6D5-93D3-66D3088C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7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457202"/>
            <a:ext cx="10515600" cy="1043353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838200" y="1724025"/>
            <a:ext cx="10515600" cy="3703639"/>
          </a:xfrm>
        </p:spPr>
        <p:txBody>
          <a:bodyPr>
            <a:normAutofit/>
          </a:bodyPr>
          <a:lstStyle>
            <a:lvl1pPr marL="342866" marR="0" indent="-342866" algn="l" defTabSz="9143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6E85"/>
              </a:buClr>
              <a:buSzTx/>
              <a:buFont typeface="Arial" charset="0"/>
              <a:buChar char="•"/>
              <a:tabLst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895262" indent="-447631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444456" indent="-355564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444456" indent="-355564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4pPr>
            <a:lvl5pPr marL="2057198" indent="-228578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089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ldiga slaid_tume">
    <p:bg>
      <p:bgPr>
        <a:solidFill>
          <a:srgbClr val="112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95195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755" y="541381"/>
            <a:ext cx="11174887" cy="1082757"/>
          </a:xfrm>
          <a:prstGeom prst="rect">
            <a:avLst/>
          </a:prstGeom>
        </p:spPr>
        <p:txBody>
          <a:bodyPr tIns="57148" anchor="t" anchorCtr="0"/>
          <a:lstStyle>
            <a:lvl1pPr>
              <a:defRPr sz="38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0"/>
          </p:nvPr>
        </p:nvSpPr>
        <p:spPr bwMode="auto">
          <a:xfrm>
            <a:off x="689862" y="1772817"/>
            <a:ext cx="11166779" cy="452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457197" indent="-457197" defTabSz="490535">
              <a:spcAft>
                <a:spcPts val="1000"/>
              </a:spcAft>
              <a:buClr>
                <a:srgbClr val="0084D1"/>
              </a:buClr>
              <a:defRPr lang="en-GB" altLang="en-US" sz="3400" kern="1200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1073143" indent="-590546" defTabSz="447672">
              <a:spcAft>
                <a:spcPts val="600"/>
              </a:spcAft>
              <a:buFont typeface="Roboto Condensed" panose="02000000000000000000" pitchFamily="2" charset="0"/>
              <a:buChar char="–"/>
              <a:defRPr lang="en-GB" altLang="en-US" sz="3000" kern="1200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1797038" indent="-830257" defTabSz="341311">
              <a:spcAft>
                <a:spcPts val="600"/>
              </a:spcAft>
              <a:buClr>
                <a:srgbClr val="0084D1"/>
              </a:buClr>
              <a:defRPr lang="en-GB" altLang="en-US" sz="2500" kern="1200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spcAft>
                <a:spcPts val="600"/>
              </a:spcAft>
              <a:defRPr lang="en-GB" altLang="en-US" sz="2100" kern="1200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>
              <a:spcAft>
                <a:spcPts val="300"/>
              </a:spcAft>
              <a:defRPr lang="en-GB" altLang="en-US" sz="2100" kern="1200" dirty="0" smtClean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marL="457197" lvl="0" indent="-457197" algn="l" defTabSz="475452" rtl="0" fontAlgn="base" hangingPunct="0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/>
              <a:t>Click to edit the outline text format</a:t>
            </a:r>
          </a:p>
          <a:p>
            <a:pPr marL="941048" lvl="1" indent="-457197" algn="l" defTabSz="475452" rtl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GB" altLang="en-US" dirty="0"/>
              <a:t>Second Outline Level</a:t>
            </a:r>
          </a:p>
          <a:p>
            <a:pPr marL="1310601" lvl="2" indent="-342897" algn="l" defTabSz="475452" rtl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/>
              <a:t>Third Outline Level</a:t>
            </a:r>
          </a:p>
          <a:p>
            <a:pPr marL="1794452" lvl="3" indent="-342897" algn="l" defTabSz="475452" rtl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GB" altLang="en-US" dirty="0"/>
              <a:t>Fourth Outline Level</a:t>
            </a:r>
          </a:p>
          <a:p>
            <a:pPr marL="2278303" lvl="4" indent="-342897" algn="l" defTabSz="475452" rtl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Roboto Condensed" panose="02000000000000000000" pitchFamily="2" charset="0"/>
              <a:buChar char="»"/>
            </a:pPr>
            <a:r>
              <a:rPr lang="en-GB" altLang="en-US" dirty="0"/>
              <a:t>Fifth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5605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elslaid_foto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FF08666-A2BD-FA13-C415-9459FA4F49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8300" y="1143000"/>
            <a:ext cx="4203700" cy="8047961"/>
          </a:xfrm>
          <a:custGeom>
            <a:avLst/>
            <a:gdLst>
              <a:gd name="connsiteX0" fmla="*/ 4533900 w 4533900"/>
              <a:gd name="connsiteY0" fmla="*/ 0 h 9067800"/>
              <a:gd name="connsiteX1" fmla="*/ 4533900 w 4533900"/>
              <a:gd name="connsiteY1" fmla="*/ 9067800 h 9067800"/>
              <a:gd name="connsiteX2" fmla="*/ 0 w 4533900"/>
              <a:gd name="connsiteY2" fmla="*/ 4533900 h 9067800"/>
              <a:gd name="connsiteX3" fmla="*/ 4533900 w 4533900"/>
              <a:gd name="connsiteY3" fmla="*/ 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00" h="9067800">
                <a:moveTo>
                  <a:pt x="4533900" y="0"/>
                </a:moveTo>
                <a:lnTo>
                  <a:pt x="4533900" y="9067800"/>
                </a:lnTo>
                <a:cubicBezTo>
                  <a:pt x="2029906" y="9067800"/>
                  <a:pt x="0" y="7037905"/>
                  <a:pt x="0" y="4533900"/>
                </a:cubicBezTo>
                <a:cubicBezTo>
                  <a:pt x="0" y="2029906"/>
                  <a:pt x="2029906" y="0"/>
                  <a:pt x="453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t-EE" dirty="0"/>
              <a:t>Lisa pilt siia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306FC93-270C-4C60-4E05-5C94C57E8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8" y="372910"/>
            <a:ext cx="2499177" cy="11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5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ldiga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000794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fotoga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57E73C6-04CA-02BC-AA8E-9AD1CDD9B7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8300" y="1143000"/>
            <a:ext cx="4203700" cy="8047961"/>
          </a:xfrm>
          <a:custGeom>
            <a:avLst/>
            <a:gdLst>
              <a:gd name="connsiteX0" fmla="*/ 4533900 w 4533900"/>
              <a:gd name="connsiteY0" fmla="*/ 0 h 9067800"/>
              <a:gd name="connsiteX1" fmla="*/ 4533900 w 4533900"/>
              <a:gd name="connsiteY1" fmla="*/ 9067800 h 9067800"/>
              <a:gd name="connsiteX2" fmla="*/ 0 w 4533900"/>
              <a:gd name="connsiteY2" fmla="*/ 4533900 h 9067800"/>
              <a:gd name="connsiteX3" fmla="*/ 4533900 w 4533900"/>
              <a:gd name="connsiteY3" fmla="*/ 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00" h="9067800">
                <a:moveTo>
                  <a:pt x="4533900" y="0"/>
                </a:moveTo>
                <a:lnTo>
                  <a:pt x="4533900" y="9067800"/>
                </a:lnTo>
                <a:cubicBezTo>
                  <a:pt x="2029906" y="9067800"/>
                  <a:pt x="0" y="7037905"/>
                  <a:pt x="0" y="4533900"/>
                </a:cubicBezTo>
                <a:cubicBezTo>
                  <a:pt x="0" y="2029906"/>
                  <a:pt x="2029906" y="0"/>
                  <a:pt x="453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t-EE" dirty="0"/>
              <a:t>Lisa pilt siia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35E7B0C-EEDF-DC0C-7C3B-E3E8FFD9B2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4911" y="0"/>
            <a:ext cx="1846635" cy="5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2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tekst ühes tulbas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80578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EE" dirty="0"/>
              <a:t>Sisutekst ühes tulbas</a:t>
            </a:r>
          </a:p>
        </p:txBody>
      </p:sp>
    </p:spTree>
    <p:extLst>
      <p:ext uri="{BB962C8B-B14F-4D97-AF65-F5344CB8AC3E}">
        <p14:creationId xmlns:p14="http://schemas.microsoft.com/office/powerpoint/2010/main" val="257127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foto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FF08666-A2BD-FA13-C415-9459FA4F49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8300" y="1143000"/>
            <a:ext cx="4203700" cy="8047961"/>
          </a:xfrm>
          <a:custGeom>
            <a:avLst/>
            <a:gdLst>
              <a:gd name="connsiteX0" fmla="*/ 4533900 w 4533900"/>
              <a:gd name="connsiteY0" fmla="*/ 0 h 9067800"/>
              <a:gd name="connsiteX1" fmla="*/ 4533900 w 4533900"/>
              <a:gd name="connsiteY1" fmla="*/ 9067800 h 9067800"/>
              <a:gd name="connsiteX2" fmla="*/ 0 w 4533900"/>
              <a:gd name="connsiteY2" fmla="*/ 4533900 h 9067800"/>
              <a:gd name="connsiteX3" fmla="*/ 4533900 w 4533900"/>
              <a:gd name="connsiteY3" fmla="*/ 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00" h="9067800">
                <a:moveTo>
                  <a:pt x="4533900" y="0"/>
                </a:moveTo>
                <a:lnTo>
                  <a:pt x="4533900" y="9067800"/>
                </a:lnTo>
                <a:cubicBezTo>
                  <a:pt x="2029906" y="9067800"/>
                  <a:pt x="0" y="7037905"/>
                  <a:pt x="0" y="4533900"/>
                </a:cubicBezTo>
                <a:cubicBezTo>
                  <a:pt x="0" y="2029906"/>
                  <a:pt x="2029906" y="0"/>
                  <a:pt x="453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t-EE" dirty="0"/>
              <a:t>Lisa pilt siia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306FC93-270C-4C60-4E05-5C94C57E8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98" y="372910"/>
            <a:ext cx="2499177" cy="11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9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em tekst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810DB6D-07DA-7EE3-5513-B68738E9E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0202" y="2454536"/>
            <a:ext cx="4403464" cy="4403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791740" cy="262639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0" i="0">
                <a:solidFill>
                  <a:schemeClr val="bg2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r>
              <a:rPr lang="en-GB" dirty="0" err="1"/>
              <a:t>Üks</a:t>
            </a:r>
            <a:r>
              <a:rPr lang="en-GB" dirty="0"/>
              <a:t> </a:t>
            </a:r>
            <a:r>
              <a:rPr lang="en-GB" dirty="0" err="1"/>
              <a:t>tsitaat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mõte</a:t>
            </a:r>
            <a:r>
              <a:rPr lang="en-GB" dirty="0"/>
              <a:t> </a:t>
            </a:r>
            <a:r>
              <a:rPr lang="en-GB" dirty="0" err="1"/>
              <a:t>suuremalt</a:t>
            </a:r>
            <a:r>
              <a:rPr lang="en-GB" dirty="0"/>
              <a:t> </a:t>
            </a:r>
            <a:r>
              <a:rPr lang="en-GB" dirty="0" err="1"/>
              <a:t>slaidil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toodud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24569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foto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FF08666-A2BD-FA13-C415-9459FA4F49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88300" y="1143000"/>
            <a:ext cx="4203700" cy="8047961"/>
          </a:xfrm>
          <a:custGeom>
            <a:avLst/>
            <a:gdLst>
              <a:gd name="connsiteX0" fmla="*/ 4533900 w 4533900"/>
              <a:gd name="connsiteY0" fmla="*/ 0 h 9067800"/>
              <a:gd name="connsiteX1" fmla="*/ 4533900 w 4533900"/>
              <a:gd name="connsiteY1" fmla="*/ 9067800 h 9067800"/>
              <a:gd name="connsiteX2" fmla="*/ 0 w 4533900"/>
              <a:gd name="connsiteY2" fmla="*/ 4533900 h 9067800"/>
              <a:gd name="connsiteX3" fmla="*/ 4533900 w 4533900"/>
              <a:gd name="connsiteY3" fmla="*/ 0 h 90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900" h="9067800">
                <a:moveTo>
                  <a:pt x="4533900" y="0"/>
                </a:moveTo>
                <a:lnTo>
                  <a:pt x="4533900" y="9067800"/>
                </a:lnTo>
                <a:cubicBezTo>
                  <a:pt x="2029906" y="9067800"/>
                  <a:pt x="0" y="7037905"/>
                  <a:pt x="0" y="4533900"/>
                </a:cubicBezTo>
                <a:cubicBezTo>
                  <a:pt x="0" y="2029906"/>
                  <a:pt x="2029906" y="0"/>
                  <a:pt x="4533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t-EE" dirty="0"/>
              <a:t>Lisa pilt siia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A61266-2469-170F-70ED-0E6E1536BB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037" y="0"/>
            <a:ext cx="1884590" cy="5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24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tekst bulletitega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  <a:p>
            <a:pPr lvl="0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859051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ga slaid_tume">
    <p:bg>
      <p:bgPr>
        <a:solidFill>
          <a:srgbClr val="112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314748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ldiga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89668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a ja joonis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Graafikud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joonised</a:t>
            </a:r>
            <a:endParaRPr lang="en-EE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28A6208-0253-ACF0-A6F1-481DB3573B4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04863" y="2344738"/>
            <a:ext cx="10290175" cy="3443287"/>
          </a:xfrm>
        </p:spPr>
        <p:txBody>
          <a:bodyPr/>
          <a:lstStyle>
            <a:lvl1pPr>
              <a:defRPr>
                <a:solidFill>
                  <a:srgbClr val="193E19"/>
                </a:solidFill>
              </a:defRPr>
            </a:lvl1pPr>
          </a:lstStyle>
          <a:p>
            <a:r>
              <a:rPr lang="et-EE"/>
              <a:t>Diagrammi lisamiseks klõpsake ikooni</a:t>
            </a:r>
            <a:endParaRPr lang="en-EE" dirty="0"/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9A5D2E1B-AF71-5156-0630-46C152FF8D7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8204200" y="6029768"/>
            <a:ext cx="2890519" cy="4218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t-EE" dirty="0"/>
              <a:t>Allikas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84654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9144000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8" y="5531840"/>
            <a:ext cx="9144000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5C8CA7-98AA-B868-6367-7C2AF15FAB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0202" y="2294197"/>
            <a:ext cx="4403464" cy="4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03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fotoga_tu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F79DCF02-7730-CC8A-A06A-80AF27F63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908" y="-1"/>
            <a:ext cx="10319305" cy="687785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DA46BF4-185E-CE02-242D-3279FEF86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227301" cy="6877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A73791B1-E0C7-3566-3AAA-7A55CC2A37A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24912" y="-10758"/>
            <a:ext cx="1884591" cy="5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3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slaid_foto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D39BDA-BEB6-D51B-A79C-F1126D74E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772" y="-4723"/>
            <a:ext cx="7742228" cy="688042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DA46BF4-185E-CE02-242D-3279FEF86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875"/>
            <a:ext cx="12239523" cy="6884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AAE020D-37BD-6405-5A3E-B31487210F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8037" y="-17633"/>
            <a:ext cx="1884591" cy="5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85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itelslaid_foto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outdoor object, clouds&#10;&#10;Description automatically generated">
            <a:extLst>
              <a:ext uri="{FF2B5EF4-FFF2-40B4-BE49-F238E27FC236}">
                <a16:creationId xmlns:a16="http://schemas.microsoft.com/office/drawing/2014/main" id="{3CD39BDA-BEB6-D51B-A79C-F1126D74E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72" y="-6875"/>
            <a:ext cx="10327096" cy="6884731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5DA46BF4-185E-CE02-242D-3279FEF865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6875"/>
            <a:ext cx="12239523" cy="6884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4764902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7" y="5531840"/>
            <a:ext cx="4764903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AAE020D-37BD-6405-5A3E-B31487210F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8037" y="-17633"/>
            <a:ext cx="1884591" cy="5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 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9144000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Rohepöörde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esitluspõhi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8" y="5531840"/>
            <a:ext cx="9144000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A91367-80A5-C4F2-832C-A8F32E8C59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037" y="-17633"/>
            <a:ext cx="1884591" cy="59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5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tekst ühes tulbas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80578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EE" dirty="0"/>
              <a:t>Sisutekst ühes tulbas</a:t>
            </a:r>
          </a:p>
        </p:txBody>
      </p:sp>
    </p:spTree>
    <p:extLst>
      <p:ext uri="{BB962C8B-B14F-4D97-AF65-F5344CB8AC3E}">
        <p14:creationId xmlns:p14="http://schemas.microsoft.com/office/powerpoint/2010/main" val="39031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em tekst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791740" cy="262639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0" i="0">
                <a:solidFill>
                  <a:schemeClr val="bg2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r>
              <a:rPr lang="en-GB" dirty="0" err="1"/>
              <a:t>Üks</a:t>
            </a:r>
            <a:r>
              <a:rPr lang="en-GB" dirty="0"/>
              <a:t> </a:t>
            </a:r>
            <a:r>
              <a:rPr lang="en-GB" dirty="0" err="1"/>
              <a:t>tsitaat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mõte</a:t>
            </a:r>
            <a:r>
              <a:rPr lang="en-GB" dirty="0"/>
              <a:t> </a:t>
            </a:r>
            <a:r>
              <a:rPr lang="en-GB" dirty="0" err="1"/>
              <a:t>suuremalt</a:t>
            </a:r>
            <a:r>
              <a:rPr lang="en-GB" dirty="0"/>
              <a:t> </a:t>
            </a:r>
            <a:r>
              <a:rPr lang="en-GB" dirty="0" err="1"/>
              <a:t>slaidil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toodud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7311080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em tekst_tum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810DB6D-07DA-7EE3-5513-B68738E9E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0202" y="2454536"/>
            <a:ext cx="4403464" cy="4403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791740" cy="262639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500" b="0" i="0">
                <a:solidFill>
                  <a:schemeClr val="bg2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r>
              <a:rPr lang="en-GB" dirty="0" err="1"/>
              <a:t>Üks</a:t>
            </a:r>
            <a:r>
              <a:rPr lang="en-GB" dirty="0"/>
              <a:t> </a:t>
            </a:r>
            <a:r>
              <a:rPr lang="en-GB" dirty="0" err="1"/>
              <a:t>tsitaat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mõte</a:t>
            </a:r>
            <a:r>
              <a:rPr lang="en-GB" dirty="0"/>
              <a:t> </a:t>
            </a:r>
            <a:r>
              <a:rPr lang="en-GB" dirty="0" err="1"/>
              <a:t>suuremalt</a:t>
            </a:r>
            <a:r>
              <a:rPr lang="en-GB" dirty="0"/>
              <a:t> </a:t>
            </a:r>
            <a:r>
              <a:rPr lang="en-GB" dirty="0" err="1"/>
              <a:t>slaidil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toodud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064337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tekst bulletitega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780605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tekst bulletitega_tum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884279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ga slaid_tu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46103204-D5BC-CB19-EF54-4F676BF60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167" y="2922346"/>
            <a:ext cx="7363833" cy="490922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E34535E-DC8D-0E93-A595-C98E79F45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r>
              <a:rPr lang="en-EE" dirty="0"/>
              <a:t>Roheliste bulletitega tekst</a:t>
            </a:r>
          </a:p>
          <a:p>
            <a:pPr lvl="0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260373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a ja joonis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Graafikud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joonised</a:t>
            </a:r>
            <a:endParaRPr lang="en-EE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28A6208-0253-ACF0-A6F1-481DB3573B4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04863" y="2344738"/>
            <a:ext cx="10290175" cy="3443287"/>
          </a:xfrm>
        </p:spPr>
        <p:txBody>
          <a:bodyPr/>
          <a:lstStyle/>
          <a:p>
            <a:r>
              <a:rPr lang="et-EE"/>
              <a:t>Diagrammi lisamiseks klõpsake ikooni</a:t>
            </a:r>
            <a:endParaRPr lang="en-E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993347A-BA5E-28E5-177A-F72C00CBBEB4}"/>
              </a:ext>
            </a:extLst>
          </p:cNvPr>
          <p:cNvSpPr txBox="1">
            <a:spLocks/>
          </p:cNvSpPr>
          <p:nvPr userDrawn="1"/>
        </p:nvSpPr>
        <p:spPr>
          <a:xfrm>
            <a:off x="10013550" y="6329811"/>
            <a:ext cx="1081168" cy="307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>
                <a:solidFill>
                  <a:schemeClr val="accent1"/>
                </a:solidFill>
                <a:latin typeface="Roboto Mono" pitchFamily="49" charset="0"/>
                <a:ea typeface="Roboto Mono" pitchFamily="49" charset="0"/>
                <a:cs typeface="+mj-cs"/>
              </a:defRPr>
            </a:lvl1pPr>
          </a:lstStyle>
          <a:p>
            <a:r>
              <a:rPr lang="en-GB" sz="1200" b="0" i="0" dirty="0" err="1">
                <a:solidFill>
                  <a:schemeClr val="tx2"/>
                </a:solidFill>
                <a:latin typeface="Roboto Mono Light" pitchFamily="49" charset="0"/>
                <a:ea typeface="Roboto Mono Light" pitchFamily="49" charset="0"/>
              </a:rPr>
              <a:t>Allikas</a:t>
            </a:r>
            <a:endParaRPr lang="en-EE" sz="1200" b="0" i="0" dirty="0">
              <a:solidFill>
                <a:schemeClr val="tx2"/>
              </a:solidFill>
              <a:latin typeface="Roboto Mono Light" pitchFamily="49" charset="0"/>
              <a:ea typeface="Roboto Mono Light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38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9144000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8" y="5531840"/>
            <a:ext cx="9144000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3A118A-0754-60FB-0A77-B6074508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36" y="243972"/>
            <a:ext cx="2418394" cy="135430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AA91367-80A5-C4F2-832C-A8F32E8C59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037" y="-17633"/>
            <a:ext cx="1884591" cy="59603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5C8CA7-98AA-B868-6367-7C2AF15FAB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0202" y="2294197"/>
            <a:ext cx="4403464" cy="4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8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CB3A-6EC1-72F4-D382-BC2ABB58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7190F-CB4A-EDC3-7659-C2BA397C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A8E4C-C8CF-93AF-F615-56556CA3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C115-EF3A-E37C-E7FC-219E6952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8A56-5CF8-AD92-9134-B44B2FBC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457202"/>
            <a:ext cx="10515600" cy="1043353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838200" y="1724025"/>
            <a:ext cx="10515600" cy="3703639"/>
          </a:xfrm>
        </p:spPr>
        <p:txBody>
          <a:bodyPr>
            <a:normAutofit/>
          </a:bodyPr>
          <a:lstStyle>
            <a:lvl1pPr marL="342866" marR="0" indent="-342866" algn="l" defTabSz="91431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F6E85"/>
              </a:buClr>
              <a:buSzTx/>
              <a:buFont typeface="Arial" charset="0"/>
              <a:buChar char="•"/>
              <a:tabLst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895262" indent="-447631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 marL="444456" indent="-355564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 marL="444456" indent="-355564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4pPr>
            <a:lvl5pPr marL="2057198" indent="-228578">
              <a:buFont typeface="Arial" charset="0"/>
              <a:buChar char="•"/>
              <a:defRPr sz="2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74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2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tekst bulletitega_tum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894AD2-3FC7-998E-B2D0-4CF82720B4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1028971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  <a:p>
            <a:pPr lvl="0"/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5664056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57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52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07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4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2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0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86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07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" type="tx">
  <p:cSld name="Sisuslaid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aleway ExtraBold"/>
              <a:buNone/>
              <a:defRPr sz="56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584200" y="1840000"/>
            <a:ext cx="11192400" cy="4252000"/>
          </a:xfrm>
          <a:prstGeom prst="rect">
            <a:avLst/>
          </a:prstGeom>
          <a:noFill/>
        </p:spPr>
        <p:txBody>
          <a:bodyPr spcFirstLastPara="1" wrap="square" lIns="0" tIns="91425" rIns="91425" bIns="91425" anchor="t" anchorCtr="0">
            <a:normAutofit/>
          </a:bodyPr>
          <a:lstStyle>
            <a:lvl1pPr marL="609585" lvl="0" indent="-5164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aleway SemiBold"/>
              <a:buChar char="▶"/>
              <a:defRPr sz="33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►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■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●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○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■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●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○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aleway"/>
              <a:buChar char="■"/>
              <a:defRPr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804667" y="6315467"/>
            <a:ext cx="78984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 SemiBold"/>
              <a:buNone/>
              <a:defRPr sz="2133">
                <a:solidFill>
                  <a:schemeClr val="accent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3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ldiga slaid_tume">
    <p:bg>
      <p:bgPr>
        <a:solidFill>
          <a:srgbClr val="112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24155428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23AC64-49EC-3882-FC29-F15FBDF97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FDB3C5D-6301-5605-5584-666A92151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3F67CA7-81B5-C6F3-83EF-67389EB7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62AC631-1092-09DA-625E-E22AE372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EE0F0F3-08EA-D0F1-E734-279C6796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08410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9B3734B-2167-EB05-D586-61F4D46C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6E28563-7D9E-1CB7-FC44-56DF774A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4C46ABB-CA35-5544-C921-D899E6BA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F0EC6B7-7B41-42CB-6E84-D18FD18B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8D90372-9F19-7EA3-3B76-7B949946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1397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8A923ED-2D84-E9C4-AA0B-04689310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550BF36-0D8A-C53C-3CB7-D21074EE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2CACFD9-CD88-4435-000F-0A0EA458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ED3BAE9-5176-755D-385D-325A58F15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65FBBAD-CA6D-9E03-92C8-282175DB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00041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8C2349F-F322-15EE-EB19-FB287C85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F5DEA78-4B6B-E775-BC1C-4F0D92751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5BBFC60-D3B9-AA9F-531A-ACDCC255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6CA176B-FCBD-0132-7BC1-852E8F18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5020157-8CF7-BE2C-7AD5-78FD5FD6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F547EAAB-EDDE-D738-0935-8AD8772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70943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0529D9-1807-E834-ABEC-A9AC3C61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A5108D3-EB79-9482-CC1C-58D8F9AE4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749C30C0-44E5-0BD4-9721-D78CFAC8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E5241DA4-D81F-BE9F-93AB-C89C6F04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0EFC27AF-0D02-B600-9050-E6037011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8F016C17-BA62-604A-4619-4978D05F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D707FBD3-1711-4F34-3347-0AE9F6C8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748D44A4-8E19-EAE3-1774-E40D04B3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6477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E896546-33E4-8B93-C0BF-5BB49A1B6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2D449D3C-5421-126C-E554-3F06F0D8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AA1A316-058A-838C-353D-7D37DD70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0C772B9B-3DD3-E700-5176-E8641391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8014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77D9BFD1-A57A-A691-2DEF-9C0E0A7F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FB78C5E4-3CD0-4335-9D8C-408AACD5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F33B7F2-0311-F42D-FB64-F64CC603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0508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DE7EB41-7B99-0993-A09A-71479F2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F8DD573-F2FF-A93B-4115-BF8D9795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A78D6AEF-4CE5-F3B9-5246-B60E3EDE2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6CAC44A-DAFD-E349-27AC-46174763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712E3C6-FF43-D578-3248-45F6C6B2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8EFD0EB4-DE8E-C8B3-35B5-49537BB0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2169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9D05FB9-B37E-8B6B-DEA0-715E89A7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25B747E7-01A2-DF4B-FD1F-DC50624B0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87E68167-27DE-EC18-C8C1-5CB561385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CFC6DFF4-4213-08E6-24F6-161D10E8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70E72EE-38C9-0978-5F6F-674645387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DD70CE14-83D4-DCA5-3C10-864A1E7D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3161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77E17BC-22CC-E384-7331-81B811E7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905B7B0-3194-AC10-5C02-7DFB61CC1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05809E3-111A-0B7A-E229-FF76DD5F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9B59892-9673-5ED4-F7F7-7E41D524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EB4C48D6-AA84-037C-DAE7-6AB719BA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251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ldiga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139DFB7-6CC4-ED55-40BA-A278FD52A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35759" y="3021406"/>
            <a:ext cx="6159121" cy="5731842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t-EE" dirty="0"/>
              <a:t>Pilt siia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9C20F8-7C00-A837-2C9A-E74B12EB9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GB" dirty="0" err="1"/>
              <a:t>Pealkiri</a:t>
            </a:r>
            <a:r>
              <a:rPr lang="en-GB" dirty="0"/>
              <a:t> </a:t>
            </a:r>
            <a:r>
              <a:rPr lang="en-GB" dirty="0" err="1"/>
              <a:t>rohelisega</a:t>
            </a:r>
            <a:r>
              <a:rPr lang="en-GB" dirty="0"/>
              <a:t> + </a:t>
            </a:r>
            <a:br>
              <a:rPr lang="en-GB" dirty="0"/>
            </a:br>
            <a:r>
              <a:rPr lang="en-GB" dirty="0" err="1"/>
              <a:t>tekstislaid</a:t>
            </a:r>
            <a:r>
              <a:rPr lang="en-GB" dirty="0"/>
              <a:t> </a:t>
            </a:r>
            <a:r>
              <a:rPr lang="en-GB" dirty="0" err="1"/>
              <a:t>heledal</a:t>
            </a:r>
            <a:r>
              <a:rPr lang="en-GB" dirty="0"/>
              <a:t> </a:t>
            </a:r>
            <a:r>
              <a:rPr lang="en-GB" dirty="0" err="1"/>
              <a:t>taustal</a:t>
            </a:r>
            <a:endParaRPr lang="en-E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AACCEC-2B6F-88DF-03EB-465C6224BD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04" y="2628064"/>
            <a:ext cx="7887175" cy="3739685"/>
          </a:xfrm>
        </p:spPr>
        <p:txBody>
          <a:bodyPr anchor="t" anchorCtr="0"/>
          <a:lstStyle>
            <a:lvl1pPr marL="457200" indent="-457200">
              <a:lnSpc>
                <a:spcPct val="100000"/>
              </a:lnSpc>
              <a:buClr>
                <a:schemeClr val="accent2"/>
              </a:buClr>
              <a:buSzPct val="140000"/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</a:p>
          <a:p>
            <a:pPr lvl="0"/>
            <a:r>
              <a:rPr lang="et-EE" dirty="0"/>
              <a:t>Roosade </a:t>
            </a:r>
            <a:r>
              <a:rPr lang="et-EE" dirty="0" err="1"/>
              <a:t>bulletitega</a:t>
            </a:r>
            <a:r>
              <a:rPr lang="et-EE" dirty="0"/>
              <a:t> tekst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5011195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D6DDFA7B-3C20-E292-4BD3-CF97FB2FF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94A2DD46-8192-71EF-F692-C2934FE18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546C629-C402-3EAC-966C-1EC61C89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809BAAB-3832-CE42-DBA2-EDF32739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A448513-DFBC-148F-B8AF-6941583C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9994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9751" y="6353608"/>
            <a:ext cx="605262" cy="365125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1600202"/>
            <a:ext cx="10972801" cy="4753405"/>
          </a:xfrm>
        </p:spPr>
        <p:txBody>
          <a:bodyPr/>
          <a:lstStyle>
            <a:lvl1pPr>
              <a:buClr>
                <a:srgbClr val="0064B9"/>
              </a:buClr>
              <a:defRPr sz="3712"/>
            </a:lvl1pPr>
            <a:lvl2pPr>
              <a:buClr>
                <a:srgbClr val="0064B9"/>
              </a:buClr>
              <a:defRPr sz="3211" baseline="0"/>
            </a:lvl2pPr>
            <a:lvl3pPr>
              <a:buClr>
                <a:srgbClr val="0064B9"/>
              </a:buClr>
              <a:defRPr sz="2709"/>
            </a:lvl3pPr>
            <a:lvl4pPr>
              <a:buClr>
                <a:srgbClr val="0064B9"/>
              </a:buClr>
              <a:defRPr sz="2408"/>
            </a:lvl4pPr>
            <a:lvl5pPr>
              <a:buClr>
                <a:srgbClr val="0064B9"/>
              </a:buClr>
              <a:defRPr sz="2408"/>
            </a:lvl5pPr>
            <a:lvl6pPr>
              <a:defRPr sz="2408"/>
            </a:lvl6pPr>
            <a:lvl7pPr>
              <a:defRPr sz="2408"/>
            </a:lvl7pPr>
            <a:lvl8pPr>
              <a:defRPr sz="2408"/>
            </a:lvl8pPr>
            <a:lvl9pPr>
              <a:defRPr sz="2408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7949" y="5625328"/>
            <a:ext cx="1532652" cy="33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5" dirty="0">
                <a:solidFill>
                  <a:schemeClr val="bg1">
                    <a:lumMod val="75000"/>
                  </a:schemeClr>
                </a:solidFill>
              </a:rPr>
              <a:t>Eesti</a:t>
            </a:r>
            <a:r>
              <a:rPr lang="et-EE" sz="1605" baseline="0" dirty="0">
                <a:solidFill>
                  <a:schemeClr val="bg1">
                    <a:lumMod val="75000"/>
                  </a:schemeClr>
                </a:solidFill>
              </a:rPr>
              <a:t> Vabariik</a:t>
            </a:r>
            <a:endParaRPr lang="et-EE" sz="1605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2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a ja joonis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004" y="721827"/>
            <a:ext cx="10289715" cy="1332441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Graafikud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joonised</a:t>
            </a:r>
            <a:endParaRPr lang="en-EE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28A6208-0253-ACF0-A6F1-481DB3573B4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04863" y="2344738"/>
            <a:ext cx="10290175" cy="3443287"/>
          </a:xfrm>
        </p:spPr>
        <p:txBody>
          <a:bodyPr/>
          <a:lstStyle>
            <a:lvl1pPr>
              <a:defRPr>
                <a:solidFill>
                  <a:srgbClr val="193E19"/>
                </a:solidFill>
              </a:defRPr>
            </a:lvl1pPr>
          </a:lstStyle>
          <a:p>
            <a:r>
              <a:rPr lang="et-EE"/>
              <a:t>Diagrammi lisamiseks klõpsake ikooni</a:t>
            </a:r>
            <a:endParaRPr lang="en-EE" dirty="0"/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9A5D2E1B-AF71-5156-0630-46C152FF8D7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8204200" y="6029768"/>
            <a:ext cx="2890519" cy="42183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t-EE" dirty="0"/>
              <a:t>Allikas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8341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aid_he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8D53-981F-CFE4-5DA5-392A174FC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1098" y="2087163"/>
            <a:ext cx="9144000" cy="2387600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 err="1"/>
              <a:t>Aitäh</a:t>
            </a:r>
            <a:r>
              <a:rPr lang="en-GB" dirty="0"/>
              <a:t>!</a:t>
            </a:r>
            <a:endParaRPr lang="en-E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4B578-411C-EBE4-D064-647485A4AC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098" y="5531840"/>
            <a:ext cx="9144000" cy="913070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EE" dirty="0"/>
              <a:t>Ees- ja perekonnanimi</a:t>
            </a:r>
          </a:p>
          <a:p>
            <a:r>
              <a:rPr lang="en-EE" dirty="0"/>
              <a:t>Kuupäev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5C8CA7-98AA-B868-6367-7C2AF15FA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0202" y="2294197"/>
            <a:ext cx="4403464" cy="4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69733-A997-5EED-3B2F-A5A3339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2EFA-9ADD-813F-CD78-6CB1AEA3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8A6C-E93A-877C-05DF-FF7053C5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B477-9338-8046-836C-B153B6A57696}" type="datetimeFigureOut">
              <a:rPr lang="en-EE" smtClean="0"/>
              <a:t>12/01/2023</a:t>
            </a:fld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4BC3-6FAB-BC5A-0B2C-981484648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ABA1-ABA8-E930-E0EC-46CF3DF6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45C8-7B10-0B42-8B49-AF76EB3A14F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7653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0" r:id="rId2"/>
    <p:sldLayoutId id="2147483685" r:id="rId3"/>
    <p:sldLayoutId id="2147483675" r:id="rId4"/>
    <p:sldLayoutId id="2147483676" r:id="rId5"/>
    <p:sldLayoutId id="2147483682" r:id="rId6"/>
    <p:sldLayoutId id="2147483686" r:id="rId7"/>
    <p:sldLayoutId id="2147483678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>
              <a:lumMod val="75000"/>
            </a:schemeClr>
          </a:solidFill>
          <a:latin typeface="Roboto Mono" pitchFamily="49" charset="0"/>
          <a:ea typeface="Roboto Mono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991D8-4B43-1FF4-F743-11496956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822B4-8F46-4F14-9D0F-598C5CB7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39997-5592-D0E5-CB76-037C8D634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210F-8A5C-49ED-9CD6-5CDA6020653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6A9D5-6E66-BF87-56D3-EABBD1E4C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BE606-4E42-799A-7C20-3B6FBBE67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DE6C8-153C-4CB3-BC60-C8DBEA07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0" r:id="rId13"/>
    <p:sldLayoutId id="2147483829" r:id="rId14"/>
    <p:sldLayoutId id="2147483868" r:id="rId15"/>
    <p:sldLayoutId id="214748387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69733-A997-5EED-3B2F-A5A3339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2EFA-9ADD-813F-CD78-6CB1AEA3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8A6C-E93A-877C-05DF-FF7053C5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B477-9338-8046-836C-B153B6A57696}" type="datetimeFigureOut">
              <a:rPr lang="en-EE" smtClean="0"/>
              <a:t>12/01/2023</a:t>
            </a:fld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4BC3-6FAB-BC5A-0B2C-981484648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ABA1-ABA8-E930-E0EC-46CF3DF6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45C8-7B10-0B42-8B49-AF76EB3A14F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93679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>
              <a:lumMod val="75000"/>
            </a:schemeClr>
          </a:solidFill>
          <a:latin typeface="Roboto Mono" pitchFamily="49" charset="0"/>
          <a:ea typeface="Roboto Mono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69733-A997-5EED-3B2F-A5A33398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02EFA-9ADD-813F-CD78-6CB1AEA3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8A6C-E93A-877C-05DF-FF7053C5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B477-9338-8046-836C-B153B6A57696}" type="datetimeFigureOut">
              <a:rPr lang="en-EE" smtClean="0"/>
              <a:t>12/01/2023</a:t>
            </a:fld>
            <a:endParaRPr lang="en-E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84BC3-6FAB-BC5A-0B2C-981484648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EABA1-ABA8-E930-E0EC-46CF3DF6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45C8-7B10-0B42-8B49-AF76EB3A14F6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536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8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>
              <a:lumMod val="75000"/>
            </a:schemeClr>
          </a:solidFill>
          <a:latin typeface="Roboto Mono" pitchFamily="49" charset="0"/>
          <a:ea typeface="Roboto Mono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</a:schemeClr>
          </a:solidFill>
          <a:latin typeface="Roboto Mono Light" pitchFamily="49" charset="0"/>
          <a:ea typeface="Roboto Mono Light" pitchFamily="49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67C2-D576-4D68-A953-6A0F4584779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BB5C2-C7EE-496B-959C-3C7869963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5A931EC-4856-9B57-2FD8-F7ACAD37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CC88E74-5562-8F51-B28F-1FCF91D63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D92EDD1-47AC-7100-B9AA-34889D9E1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310A0-138A-4AC3-83AD-703A378FDAA3}" type="datetimeFigureOut">
              <a:rPr lang="et-EE" smtClean="0"/>
              <a:t>01.12.2023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02F17B15-3C8F-DEF5-9758-739FABA1A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90D521-D21F-474B-40E5-CC92C7836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A60F-01F6-4A6D-98F7-93FA40BB008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573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showyourstripes.info/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14B143-A570-507F-6EAF-DB397F59C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79" y="5663298"/>
            <a:ext cx="5368085" cy="695570"/>
          </a:xfrm>
        </p:spPr>
        <p:txBody>
          <a:bodyPr/>
          <a:lstStyle/>
          <a:p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1. detsember 2023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0C14B3-31A1-9F52-C75C-E35F57F995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0823"/>
          <a:stretch/>
        </p:blipFill>
        <p:spPr>
          <a:xfrm>
            <a:off x="7988300" y="1143000"/>
            <a:ext cx="4203700" cy="8047961"/>
          </a:xfrm>
        </p:spPr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84896DD6-B66B-E545-ED92-0F311ADBE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999" y="2317667"/>
            <a:ext cx="7338350" cy="3124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4400" b="1" dirty="0">
                <a:effectLst/>
                <a:latin typeface="Calibri Light" panose="020F0302020204030204" pitchFamily="34" charset="0"/>
                <a:ea typeface="Roboto Mono Light" panose="00000009000000000000" pitchFamily="49" charset="0"/>
                <a:cs typeface="Calibri Light" panose="020F0302020204030204" pitchFamily="34" charset="0"/>
              </a:rPr>
              <a:t>Riigi rohepoliitikast</a:t>
            </a:r>
            <a:br>
              <a:rPr lang="et-EE" sz="4400" b="1" dirty="0">
                <a:effectLst/>
                <a:latin typeface="Roboto Mono Light" panose="00000009000000000000" pitchFamily="49" charset="0"/>
                <a:ea typeface="Roboto Mono Light" panose="00000009000000000000" pitchFamily="49" charset="0"/>
                <a:cs typeface="Roboto Light" panose="02000000000000000000" pitchFamily="2" charset="0"/>
              </a:rPr>
            </a:br>
            <a:br>
              <a:rPr lang="et-EE" sz="4400" b="1" dirty="0">
                <a:effectLst/>
                <a:latin typeface="Roboto Mono Light" panose="00000009000000000000" pitchFamily="49" charset="0"/>
                <a:ea typeface="Roboto Mono Light" panose="00000009000000000000" pitchFamily="49" charset="0"/>
                <a:cs typeface="Roboto Light" panose="02000000000000000000" pitchFamily="2" charset="0"/>
              </a:rPr>
            </a:br>
            <a:r>
              <a:rPr lang="et-EE" sz="3600" dirty="0">
                <a:effectLst/>
                <a:latin typeface="Calibri" panose="020F0502020204030204" pitchFamily="34" charset="0"/>
                <a:ea typeface="Roboto Mono Light" panose="00000009000000000000" pitchFamily="49" charset="0"/>
                <a:cs typeface="Calibri" panose="020F0502020204030204" pitchFamily="34" charset="0"/>
              </a:rPr>
              <a:t>Eili Lepik</a:t>
            </a:r>
            <a:endParaRPr lang="et-EE" sz="3600" dirty="0">
              <a:latin typeface="Calibri" panose="020F0502020204030204" pitchFamily="34" charset="0"/>
              <a:ea typeface="Roboto Mono Light" panose="00000009000000000000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ühm 8">
            <a:extLst>
              <a:ext uri="{FF2B5EF4-FFF2-40B4-BE49-F238E27FC236}">
                <a16:creationId xmlns:a16="http://schemas.microsoft.com/office/drawing/2014/main" id="{2184AB8F-EFB0-4A53-6B02-4EFB9808927B}"/>
              </a:ext>
            </a:extLst>
          </p:cNvPr>
          <p:cNvGrpSpPr/>
          <p:nvPr/>
        </p:nvGrpSpPr>
        <p:grpSpPr>
          <a:xfrm>
            <a:off x="6253893" y="613051"/>
            <a:ext cx="1741884" cy="1741401"/>
            <a:chOff x="75307" y="75313"/>
            <a:chExt cx="3090073" cy="3090074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7AA141A8-4D87-9312-4741-E97D235E6668}"/>
                </a:ext>
              </a:extLst>
            </p:cNvPr>
            <p:cNvSpPr/>
            <p:nvPr/>
          </p:nvSpPr>
          <p:spPr>
            <a:xfrm>
              <a:off x="75307" y="75313"/>
              <a:ext cx="3090073" cy="309007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lt 10">
              <a:extLst>
                <a:ext uri="{FF2B5EF4-FFF2-40B4-BE49-F238E27FC236}">
                  <a16:creationId xmlns:a16="http://schemas.microsoft.com/office/drawing/2014/main" id="{9ED0F204-391F-78D3-6B74-A2538DE07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5825" y="156421"/>
              <a:ext cx="2930234" cy="2930235"/>
            </a:xfrm>
            <a:prstGeom prst="ellipse">
              <a:avLst/>
            </a:prstGeom>
          </p:spPr>
        </p:pic>
      </p:grpSp>
      <p:grpSp>
        <p:nvGrpSpPr>
          <p:cNvPr id="12" name="Rühm 11">
            <a:extLst>
              <a:ext uri="{FF2B5EF4-FFF2-40B4-BE49-F238E27FC236}">
                <a16:creationId xmlns:a16="http://schemas.microsoft.com/office/drawing/2014/main" id="{D65E996B-5550-BFA3-A0EA-13627AB200E4}"/>
              </a:ext>
            </a:extLst>
          </p:cNvPr>
          <p:cNvGrpSpPr/>
          <p:nvPr/>
        </p:nvGrpSpPr>
        <p:grpSpPr>
          <a:xfrm>
            <a:off x="6253635" y="2596964"/>
            <a:ext cx="1742400" cy="1742400"/>
            <a:chOff x="58455" y="58455"/>
            <a:chExt cx="3090073" cy="3090073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8460E41-4656-0954-FB61-DEA46BF231B3}"/>
                </a:ext>
              </a:extLst>
            </p:cNvPr>
            <p:cNvSpPr/>
            <p:nvPr/>
          </p:nvSpPr>
          <p:spPr>
            <a:xfrm>
              <a:off x="58455" y="58455"/>
              <a:ext cx="3090073" cy="30900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lt 13">
              <a:extLst>
                <a:ext uri="{FF2B5EF4-FFF2-40B4-BE49-F238E27FC236}">
                  <a16:creationId xmlns:a16="http://schemas.microsoft.com/office/drawing/2014/main" id="{FB79D402-77A3-6AA0-E3A9-1298D8E61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08" y="139208"/>
              <a:ext cx="2930234" cy="2930234"/>
            </a:xfrm>
            <a:prstGeom prst="ellipse">
              <a:avLst/>
            </a:prstGeom>
          </p:spPr>
        </p:pic>
      </p:grpSp>
      <p:grpSp>
        <p:nvGrpSpPr>
          <p:cNvPr id="15" name="Rühm 14">
            <a:extLst>
              <a:ext uri="{FF2B5EF4-FFF2-40B4-BE49-F238E27FC236}">
                <a16:creationId xmlns:a16="http://schemas.microsoft.com/office/drawing/2014/main" id="{1B3FCA0B-5660-D8A6-F49C-1E82F896FAAE}"/>
              </a:ext>
            </a:extLst>
          </p:cNvPr>
          <p:cNvGrpSpPr/>
          <p:nvPr/>
        </p:nvGrpSpPr>
        <p:grpSpPr>
          <a:xfrm>
            <a:off x="6253635" y="4581876"/>
            <a:ext cx="1742400" cy="1742400"/>
            <a:chOff x="77941" y="77940"/>
            <a:chExt cx="3090074" cy="3090073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3253933B-C626-B469-4D8A-5EE296A9A480}"/>
                </a:ext>
              </a:extLst>
            </p:cNvPr>
            <p:cNvSpPr/>
            <p:nvPr/>
          </p:nvSpPr>
          <p:spPr>
            <a:xfrm>
              <a:off x="77941" y="77940"/>
              <a:ext cx="3090074" cy="30900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lt 16">
              <a:extLst>
                <a:ext uri="{FF2B5EF4-FFF2-40B4-BE49-F238E27FC236}">
                  <a16:creationId xmlns:a16="http://schemas.microsoft.com/office/drawing/2014/main" id="{01A0BA58-AEB9-977B-793A-2937E38F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854" y="157855"/>
              <a:ext cx="2930235" cy="2930234"/>
            </a:xfrm>
            <a:prstGeom prst="ellipse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FB16F91-2D3D-03AB-054A-645571892AC5}"/>
              </a:ext>
            </a:extLst>
          </p:cNvPr>
          <p:cNvSpPr txBox="1"/>
          <p:nvPr/>
        </p:nvSpPr>
        <p:spPr>
          <a:xfrm>
            <a:off x="8116584" y="1022086"/>
            <a:ext cx="262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Negatiivsete keskkonnamõjude vähendamine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476483-D493-A0B8-E568-D3C1D7073D60}"/>
              </a:ext>
            </a:extLst>
          </p:cNvPr>
          <p:cNvSpPr txBox="1"/>
          <p:nvPr/>
        </p:nvSpPr>
        <p:spPr>
          <a:xfrm>
            <a:off x="8116584" y="3017998"/>
            <a:ext cx="3696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Kaasaegse ja kvaliteetse elukeskkonna kujundamine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09173-D11D-1EAA-653A-79FEF0626AA2}"/>
              </a:ext>
            </a:extLst>
          </p:cNvPr>
          <p:cNvSpPr txBox="1"/>
          <p:nvPr/>
        </p:nvSpPr>
        <p:spPr>
          <a:xfrm>
            <a:off x="8121357" y="4662409"/>
            <a:ext cx="3870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Konkurentsivõimelise ja keskkonnahoidliku ettevõtluse arendamisele kaasa aitamine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E9EB4CB9-424E-E3EF-7C14-EC362D52CB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5" y="416282"/>
            <a:ext cx="3821354" cy="5408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928BF-5253-3E2E-A725-D05BA4DF0547}"/>
              </a:ext>
            </a:extLst>
          </p:cNvPr>
          <p:cNvSpPr txBox="1"/>
          <p:nvPr/>
        </p:nvSpPr>
        <p:spPr>
          <a:xfrm>
            <a:off x="439838" y="6068194"/>
            <a:ext cx="537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Green Reform </a:t>
            </a:r>
            <a:r>
              <a:rPr lang="et-EE" sz="2400" dirty="0" err="1"/>
              <a:t>Action</a:t>
            </a:r>
            <a:r>
              <a:rPr lang="et-EE" sz="2400" dirty="0"/>
              <a:t> </a:t>
            </a:r>
            <a:r>
              <a:rPr lang="et-EE" sz="2400" dirty="0" err="1"/>
              <a:t>Plan</a:t>
            </a:r>
            <a:r>
              <a:rPr lang="et-EE" sz="2400" dirty="0"/>
              <a:t> 2023-2025</a:t>
            </a:r>
          </a:p>
        </p:txBody>
      </p:sp>
    </p:spTree>
    <p:extLst>
      <p:ext uri="{BB962C8B-B14F-4D97-AF65-F5344CB8AC3E}">
        <p14:creationId xmlns:p14="http://schemas.microsoft.com/office/powerpoint/2010/main" val="274778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726498-6102-07E2-7FC4-827A421B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709"/>
            <a:ext cx="10515600" cy="1043353"/>
          </a:xfrm>
        </p:spPr>
        <p:txBody>
          <a:bodyPr/>
          <a:lstStyle/>
          <a:p>
            <a:r>
              <a:rPr lang="et-EE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 valdkonda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C0FC6-D9D0-C097-C3F8-A3F26B874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69062"/>
            <a:ext cx="10515600" cy="3927109"/>
          </a:xfrm>
        </p:spPr>
        <p:txBody>
          <a:bodyPr>
            <a:noAutofit/>
          </a:bodyPr>
          <a:lstStyle/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Energeetika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Kliimapoliitika ja kliimamuutustega kohanemine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Kestlik toidusüsteem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Õiglane üleminek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Ruumiloome ja hooned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Elurikkus ja maakasutus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Riigivalitsemine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Ringmajandus ja jäätmed</a:t>
            </a:r>
          </a:p>
          <a:p>
            <a:r>
              <a:rPr lang="et-EE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Teadmistemahukas</a:t>
            </a:r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ja konkurentsivõimeline rohemajandus</a:t>
            </a:r>
          </a:p>
          <a:p>
            <a:r>
              <a:rPr lang="et-EE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 ja liikuvus</a:t>
            </a:r>
          </a:p>
          <a:p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t-E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9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0668428E-17FF-1EDA-5760-A4307C15159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01" y="1636295"/>
            <a:ext cx="5987200" cy="4144291"/>
          </a:xfrm>
        </p:spPr>
      </p:pic>
      <p:pic>
        <p:nvPicPr>
          <p:cNvPr id="6" name="Sisu kohatäide 4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65EAD7BF-C0B2-BC73-1EAB-7D5E31282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1" y="513827"/>
            <a:ext cx="6096000" cy="45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Sisu kohatäide 4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5A15A635-BC2D-8D8D-17D2-F6649E8DB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/>
        </p:blipFill>
        <p:spPr bwMode="auto">
          <a:xfrm>
            <a:off x="126171" y="5913120"/>
            <a:ext cx="5930331" cy="7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337BCC-30AD-AA2A-52BC-A1E710FAF841}"/>
              </a:ext>
            </a:extLst>
          </p:cNvPr>
          <p:cNvSpPr txBox="1"/>
          <p:nvPr/>
        </p:nvSpPr>
        <p:spPr>
          <a:xfrm>
            <a:off x="581025" y="733425"/>
            <a:ext cx="523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E2516"/>
                </a:solidFill>
                <a:effectLst/>
                <a:uLnTx/>
                <a:uFillTx/>
                <a:latin typeface="Roboto Mono Light"/>
                <a:ea typeface="+mn-ea"/>
                <a:cs typeface="+mn-cs"/>
              </a:rPr>
              <a:t>Rohereformi eesmärgid läbi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0E2516"/>
                </a:solidFill>
                <a:effectLst/>
                <a:uLnTx/>
                <a:uFillTx/>
                <a:latin typeface="Roboto Mono Light"/>
                <a:ea typeface="+mn-ea"/>
                <a:cs typeface="+mn-cs"/>
              </a:rPr>
              <a:t>10 valdkonna</a:t>
            </a:r>
          </a:p>
        </p:txBody>
      </p:sp>
    </p:spTree>
    <p:extLst>
      <p:ext uri="{BB962C8B-B14F-4D97-AF65-F5344CB8AC3E}">
        <p14:creationId xmlns:p14="http://schemas.microsoft.com/office/powerpoint/2010/main" val="45580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di kohatäide 5">
            <a:extLst>
              <a:ext uri="{FF2B5EF4-FFF2-40B4-BE49-F238E27FC236}">
                <a16:creationId xmlns:a16="http://schemas.microsoft.com/office/drawing/2014/main" id="{7F5E28E1-3AF7-EFD0-0901-99EFB0BC8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399"/>
          <a:stretch/>
        </p:blipFill>
        <p:spPr>
          <a:xfrm>
            <a:off x="7735759" y="2997348"/>
            <a:ext cx="6159121" cy="5731842"/>
          </a:xfrm>
        </p:spPr>
      </p:pic>
      <p:sp>
        <p:nvSpPr>
          <p:cNvPr id="9" name="Pealkiri 1">
            <a:extLst>
              <a:ext uri="{FF2B5EF4-FFF2-40B4-BE49-F238E27FC236}">
                <a16:creationId xmlns:a16="http://schemas.microsoft.com/office/drawing/2014/main" id="{528F0C74-8AFD-401E-E6B2-395995B4F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27"/>
            <a:ext cx="10289715" cy="1269533"/>
          </a:xfrm>
        </p:spPr>
        <p:txBody>
          <a:bodyPr/>
          <a:lstStyle/>
          <a:p>
            <a:r>
              <a:rPr lang="et-EE" sz="4400" b="1" dirty="0">
                <a:solidFill>
                  <a:srgbClr val="4AA24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Esmased prioriteedid</a:t>
            </a:r>
            <a:r>
              <a:rPr lang="et-EE" sz="40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 </a:t>
            </a:r>
            <a:br>
              <a:rPr lang="et-EE" sz="44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</a:br>
            <a:endParaRPr lang="et-EE" sz="4400" b="1" dirty="0">
              <a:solidFill>
                <a:srgbClr val="4AA24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isu kohatäide 2">
            <a:extLst>
              <a:ext uri="{FF2B5EF4-FFF2-40B4-BE49-F238E27FC236}">
                <a16:creationId xmlns:a16="http://schemas.microsoft.com/office/drawing/2014/main" id="{4BF0CC2D-EE59-F2F4-F3B3-DC656E14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30" y="1633551"/>
            <a:ext cx="7212013" cy="4479403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Taastuvenergeetika 100%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Kliimaseadus </a:t>
            </a:r>
            <a:endParaRPr lang="et-EE" dirty="0">
              <a:latin typeface="Calibri" panose="020F0502020204030204" pitchFamily="34" charset="0"/>
              <a:ea typeface="Roboto Mono Light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lang="et-EE" dirty="0"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Kliimaeesmärkidele vastav i</a:t>
            </a:r>
            <a:r>
              <a:rPr kumimoji="0" lang="et-E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nvesteeringute</a:t>
            </a: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 plaan</a:t>
            </a:r>
          </a:p>
          <a:p>
            <a:pPr marL="457200" indent="-457200">
              <a:spcBef>
                <a:spcPts val="1000"/>
              </a:spcBef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Hoonefondi rekonstrueerimine</a:t>
            </a:r>
            <a:endParaRPr lang="et-EE" dirty="0">
              <a:latin typeface="Calibri" panose="020F0502020204030204" pitchFamily="34" charset="0"/>
              <a:ea typeface="Roboto Mono Light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lang="et-EE" dirty="0"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Usaldusväärne metsastatistika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lang="et-EE" dirty="0" err="1"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KOV´ide</a:t>
            </a:r>
            <a:r>
              <a:rPr lang="et-EE" dirty="0"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 suutlikkuse tõstmine</a:t>
            </a:r>
            <a:endParaRPr kumimoji="0" lang="et-E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Roboto Mono Light" pitchFamily="49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AA24E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Riigi eeskuju: jalajälg ja hanked</a:t>
            </a:r>
          </a:p>
        </p:txBody>
      </p:sp>
    </p:spTree>
    <p:extLst>
      <p:ext uri="{BB962C8B-B14F-4D97-AF65-F5344CB8AC3E}">
        <p14:creationId xmlns:p14="http://schemas.microsoft.com/office/powerpoint/2010/main" val="97761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E6B45-1E5C-33CF-94C7-628AD3DA854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962" y="1559344"/>
            <a:ext cx="3958928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Kliimaministeeriumi</a:t>
            </a:r>
            <a:r>
              <a:rPr lang="en-US" sz="2600" b="1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loomine</a:t>
            </a:r>
            <a:br>
              <a:rPr lang="et-EE" sz="26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t-EE" sz="26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t-EE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Establishing</a:t>
            </a:r>
            <a:r>
              <a:rPr lang="et-EE" sz="2600" b="1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t-EE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the</a:t>
            </a:r>
            <a:r>
              <a:rPr lang="et-EE" sz="2600" b="1" kern="1200" dirty="0">
                <a:solidFill>
                  <a:srgbClr val="FFFFFF"/>
                </a:solidFill>
                <a:ea typeface="+mj-ea"/>
                <a:cs typeface="+mj-cs"/>
              </a:rPr>
              <a:t> </a:t>
            </a:r>
            <a:r>
              <a:rPr lang="et-EE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Ministry</a:t>
            </a:r>
            <a:r>
              <a:rPr lang="et-EE" sz="2600" b="1" kern="1200" dirty="0">
                <a:solidFill>
                  <a:srgbClr val="FFFFFF"/>
                </a:solidFill>
                <a:ea typeface="+mj-ea"/>
                <a:cs typeface="+mj-cs"/>
              </a:rPr>
              <a:t> of </a:t>
            </a:r>
            <a:r>
              <a:rPr lang="et-EE" sz="2600" b="1" kern="1200" dirty="0" err="1">
                <a:solidFill>
                  <a:srgbClr val="FFFFFF"/>
                </a:solidFill>
                <a:ea typeface="+mj-ea"/>
                <a:cs typeface="+mj-cs"/>
              </a:rPr>
              <a:t>Climate</a:t>
            </a:r>
            <a:br>
              <a:rPr lang="et-EE" sz="20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t-EE" sz="2000" b="1" kern="1200" dirty="0">
                <a:solidFill>
                  <a:srgbClr val="FFFFFF"/>
                </a:solidFill>
                <a:ea typeface="+mj-ea"/>
                <a:cs typeface="+mj-cs"/>
              </a:rPr>
            </a:b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FCB16-59F4-536D-A15E-030C16E709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57357" y="742069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400" dirty="0"/>
          </a:p>
          <a:p>
            <a:pPr marL="0"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endParaRPr lang="et-EE" sz="2400" dirty="0"/>
          </a:p>
          <a:p>
            <a:pPr>
              <a:spcBef>
                <a:spcPts val="0"/>
              </a:spcBef>
            </a:pPr>
            <a:r>
              <a:rPr lang="en-US" sz="2400" dirty="0" err="1"/>
              <a:t>Selge</a:t>
            </a:r>
            <a:r>
              <a:rPr lang="en-US" sz="2400" dirty="0"/>
              <a:t> </a:t>
            </a:r>
            <a:r>
              <a:rPr lang="en-US" sz="2400" dirty="0" err="1"/>
              <a:t>koordinatsioon</a:t>
            </a:r>
            <a:r>
              <a:rPr lang="en-US" sz="2400" dirty="0"/>
              <a:t> ja </a:t>
            </a:r>
            <a:r>
              <a:rPr lang="en-US" sz="2400" dirty="0" err="1"/>
              <a:t>ühtne</a:t>
            </a:r>
            <a:r>
              <a:rPr lang="en-US" sz="2400" dirty="0"/>
              <a:t> </a:t>
            </a:r>
            <a:r>
              <a:rPr lang="en-US" sz="2400" dirty="0" err="1"/>
              <a:t>juhtimine</a:t>
            </a:r>
            <a:endParaRPr lang="et-EE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err="1">
                <a:effectLst/>
              </a:rPr>
              <a:t>Selgete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vastutusvaldkondade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loomine</a:t>
            </a:r>
            <a:endParaRPr lang="et-EE" sz="240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2400" dirty="0" err="1">
                <a:effectLst/>
              </a:rPr>
              <a:t>Valdkondade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ülene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tervikvaade</a:t>
            </a:r>
            <a:endParaRPr lang="en-US" sz="2400" dirty="0">
              <a:effectLst/>
            </a:endParaRPr>
          </a:p>
          <a:p>
            <a:pPr>
              <a:spcBef>
                <a:spcPts val="0"/>
              </a:spcBef>
            </a:pPr>
            <a:endParaRPr lang="en-US" sz="240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2400" dirty="0" err="1"/>
              <a:t>Kliimaseadus</a:t>
            </a:r>
            <a:endParaRPr lang="en-US" sz="2400" dirty="0"/>
          </a:p>
          <a:p>
            <a:pPr marL="0">
              <a:spcBef>
                <a:spcPts val="0"/>
              </a:spcBef>
            </a:pPr>
            <a:endParaRPr lang="en-US" sz="2400" dirty="0">
              <a:effectLst/>
            </a:endParaRPr>
          </a:p>
          <a:p>
            <a:pPr marL="0"/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/>
          </a:p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/>
            <a:endParaRPr lang="en-US" sz="2400" dirty="0"/>
          </a:p>
          <a:p>
            <a:pPr mar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52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u kohatäide 4" descr="Pilt, millel on kujutatud tekst, kuvatõmmis, Font, tarkvara&#10;&#10;Kirjeldus on genereeritud automaatselt">
            <a:extLst>
              <a:ext uri="{FF2B5EF4-FFF2-40B4-BE49-F238E27FC236}">
                <a16:creationId xmlns:a16="http://schemas.microsoft.com/office/drawing/2014/main" id="{C8A58BED-850E-9935-3059-D22D32536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lt 9">
            <a:extLst>
              <a:ext uri="{FF2B5EF4-FFF2-40B4-BE49-F238E27FC236}">
                <a16:creationId xmlns:a16="http://schemas.microsoft.com/office/drawing/2014/main" id="{860853A5-1E9F-04F2-5D50-F76CE82FFB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807" y="1587714"/>
            <a:ext cx="2520000" cy="252000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D7D36-449F-B3FE-E2C7-F208418F9493}"/>
              </a:ext>
            </a:extLst>
          </p:cNvPr>
          <p:cNvSpPr txBox="1"/>
          <p:nvPr/>
        </p:nvSpPr>
        <p:spPr>
          <a:xfrm>
            <a:off x="893135" y="1956391"/>
            <a:ext cx="7752101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ono Light" pitchFamily="49" charset="0"/>
              <a:ea typeface="Roboto Mono Light" pitchFamily="49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ono Light" pitchFamily="49" charset="0"/>
              <a:ea typeface="Roboto Mono Light" pitchFamily="49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FBA78-B57D-2B2F-8EC6-E357FC7C6058}"/>
              </a:ext>
            </a:extLst>
          </p:cNvPr>
          <p:cNvSpPr txBox="1"/>
          <p:nvPr/>
        </p:nvSpPr>
        <p:spPr>
          <a:xfrm>
            <a:off x="548193" y="282359"/>
            <a:ext cx="109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Kliimaseaduse koostamine           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Drafting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 of 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the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  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Climate</a:t>
            </a: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 </a:t>
            </a:r>
            <a:r>
              <a:rPr kumimoji="0" lang="et-E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Roboto Mono" pitchFamily="49" charset="0"/>
                <a:cs typeface="Calibri Light" panose="020F0302020204030204" pitchFamily="34" charset="0"/>
              </a:rPr>
              <a:t>Act</a:t>
            </a:r>
            <a:endParaRPr kumimoji="0" lang="et-EE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 Light" panose="020F0302020204030204" pitchFamily="34" charset="0"/>
              <a:ea typeface="Roboto Mono" pitchFamily="49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4A1ED-5425-E494-9481-C83D73FFB5EA}"/>
              </a:ext>
            </a:extLst>
          </p:cNvPr>
          <p:cNvSpPr txBox="1"/>
          <p:nvPr/>
        </p:nvSpPr>
        <p:spPr>
          <a:xfrm>
            <a:off x="548193" y="1072057"/>
            <a:ext cx="8276830" cy="5545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Kliimaseadus + eriseaduste ajakohastamine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Eesmärgid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tagada ettenähtavus ja õiguskindlus Eesti 2030. aasta kliimaeesmärkide täitmiseks ja kliimaneutraalsuse saavutamiseks 2050. aastaks;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leppida kokku üldised ja sektoraalsed kasvuhoonegaaside vähendamise eesmärgid;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panna paika peamised põhimõtted ja tegevused, mida on vaja nende eesmärkideni jõudmiseks;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 typeface="Arial" panose="020B0604020202020204" pitchFamily="34" charset="0"/>
              <a:buChar char="•"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ono Light" pitchFamily="49" charset="0"/>
                <a:cs typeface="Calibri" panose="020F0502020204030204" pitchFamily="34" charset="0"/>
              </a:rPr>
              <a:t>tagada kliimamuutuste mõjuga kohanemine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ono Light" pitchFamily="49" charset="0"/>
              <a:ea typeface="Roboto Mono Light" pitchFamily="49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7C7"/>
              </a:buClr>
              <a:buSzPct val="140000"/>
              <a:buFontTx/>
              <a:buNone/>
              <a:tabLst/>
              <a:defRPr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Mono Light" pitchFamily="49" charset="0"/>
              <a:ea typeface="Roboto Mono Light" pitchFamily="49" charset="0"/>
              <a:cs typeface="+mn-cs"/>
            </a:endParaRPr>
          </a:p>
        </p:txBody>
      </p:sp>
      <p:sp>
        <p:nvSpPr>
          <p:cNvPr id="3" name="Nool: paremnool 2">
            <a:extLst>
              <a:ext uri="{FF2B5EF4-FFF2-40B4-BE49-F238E27FC236}">
                <a16:creationId xmlns:a16="http://schemas.microsoft.com/office/drawing/2014/main" id="{AB0AF32D-8764-BE13-B6E0-E17C8EB0ABD0}"/>
              </a:ext>
            </a:extLst>
          </p:cNvPr>
          <p:cNvSpPr/>
          <p:nvPr/>
        </p:nvSpPr>
        <p:spPr>
          <a:xfrm>
            <a:off x="765544" y="5986041"/>
            <a:ext cx="871870" cy="255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BA5C6-24FA-6AED-8ECD-B3AFE19C6C67}"/>
              </a:ext>
            </a:extLst>
          </p:cNvPr>
          <p:cNvSpPr txBox="1"/>
          <p:nvPr/>
        </p:nvSpPr>
        <p:spPr>
          <a:xfrm>
            <a:off x="1854765" y="5616745"/>
            <a:ext cx="7969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Roboto Mono Light" panose="00000009000000000000" pitchFamily="49" charset="0"/>
                <a:cs typeface="Calibri" panose="020F0502020204030204" pitchFamily="34" charset="0"/>
              </a:rPr>
              <a:t>Loob eeldused keskkonnasõbralikuma kõrgema lisandväärtusega majandusmudeli kujundamiseks</a:t>
            </a:r>
          </a:p>
        </p:txBody>
      </p:sp>
    </p:spTree>
    <p:extLst>
      <p:ext uri="{BB962C8B-B14F-4D97-AF65-F5344CB8AC3E}">
        <p14:creationId xmlns:p14="http://schemas.microsoft.com/office/powerpoint/2010/main" val="345873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A0C14B3-31A1-9F52-C75C-E35F57F995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40823"/>
          <a:stretch/>
        </p:blipFill>
        <p:spPr>
          <a:xfrm>
            <a:off x="7988300" y="1143000"/>
            <a:ext cx="4203700" cy="8047961"/>
          </a:xfrm>
        </p:spPr>
      </p:pic>
      <p:sp>
        <p:nvSpPr>
          <p:cNvPr id="5" name="Pealkiri 4">
            <a:extLst>
              <a:ext uri="{FF2B5EF4-FFF2-40B4-BE49-F238E27FC236}">
                <a16:creationId xmlns:a16="http://schemas.microsoft.com/office/drawing/2014/main" id="{84896DD6-B66B-E545-ED92-0F311ADBE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850" y="2861677"/>
            <a:ext cx="7338350" cy="1664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t-EE" sz="4400" b="1" dirty="0">
                <a:effectLst/>
                <a:latin typeface="Calibri Light" panose="020F0302020204030204" pitchFamily="34" charset="0"/>
                <a:ea typeface="Roboto Mono Light" panose="00000009000000000000" pitchFamily="49" charset="0"/>
                <a:cs typeface="Calibri Light" panose="020F0302020204030204" pitchFamily="34" charset="0"/>
              </a:rPr>
              <a:t>Aitäh!</a:t>
            </a:r>
            <a:br>
              <a:rPr lang="et-EE" sz="4400" b="1" dirty="0">
                <a:effectLst/>
                <a:latin typeface="Roboto Mono Light" panose="00000009000000000000" pitchFamily="49" charset="0"/>
                <a:ea typeface="Roboto Mono Light" panose="00000009000000000000" pitchFamily="49" charset="0"/>
                <a:cs typeface="Roboto Light" panose="02000000000000000000" pitchFamily="2" charset="0"/>
              </a:rPr>
            </a:br>
            <a:endParaRPr lang="et-EE" sz="3600" dirty="0">
              <a:latin typeface="Calibri" panose="020F0502020204030204" pitchFamily="34" charset="0"/>
              <a:ea typeface="Roboto Mono Light" panose="00000009000000000000" pitchFamily="49" charset="0"/>
              <a:cs typeface="Calibri" panose="020F050202020403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627FDCD-4BBA-F7CC-F39C-BB1BAE6E9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838" y="5662613"/>
            <a:ext cx="5367337" cy="696912"/>
          </a:xfrm>
        </p:spPr>
        <p:txBody>
          <a:bodyPr/>
          <a:lstStyle/>
          <a:p>
            <a:r>
              <a:rPr lang="et-EE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Eili Lepik</a:t>
            </a:r>
          </a:p>
          <a:p>
            <a:r>
              <a:rPr lang="et-EE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eili.lepik@kliimaministeerium.ee</a:t>
            </a:r>
            <a:endParaRPr lang="en-EE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2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asutaja Aveliina Helm foto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3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asutaja Aveliina Helm foto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8754"/>
            <a:ext cx="12192000" cy="32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9650" y="32922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58507" y="32708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805" y="32668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1940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0532" y="32779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078" y="32895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7259" y="32779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63986" y="3271532"/>
            <a:ext cx="72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6" y="0"/>
            <a:ext cx="3454400" cy="86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40615" y="0"/>
            <a:ext cx="9140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Maailm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9747" y="3671887"/>
            <a:ext cx="6335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Eesti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327" y="832930"/>
            <a:ext cx="256602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https://showyourstripes.info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#ShowYourStripes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396699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, kuvatõmmis, Inimese nägu, poster&#10;&#10;Kirjeldus on genereeritud automaatselt">
            <a:extLst>
              <a:ext uri="{FF2B5EF4-FFF2-40B4-BE49-F238E27FC236}">
                <a16:creationId xmlns:a16="http://schemas.microsoft.com/office/drawing/2014/main" id="{5788A413-DF34-9487-D348-38FC1D17A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072" y="500847"/>
            <a:ext cx="5013855" cy="55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Pilt, millel on kujutatud ehitis, Ärihoone, linn, pilvelõhkuja">
            <a:extLst>
              <a:ext uri="{FF2B5EF4-FFF2-40B4-BE49-F238E27FC236}">
                <a16:creationId xmlns:a16="http://schemas.microsoft.com/office/drawing/2014/main" id="{2F0953B4-4D70-885A-2DC6-81018A779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226" y="52557"/>
            <a:ext cx="10300138" cy="6866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267B30-FAA3-7048-243E-44321756BBEA}"/>
              </a:ext>
            </a:extLst>
          </p:cNvPr>
          <p:cNvSpPr txBox="1"/>
          <p:nvPr/>
        </p:nvSpPr>
        <p:spPr>
          <a:xfrm>
            <a:off x="172349" y="1107101"/>
            <a:ext cx="69836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Euroopa roheleppe eesmärk on </a:t>
            </a:r>
          </a:p>
          <a:p>
            <a:pPr algn="l"/>
            <a:r>
              <a:rPr lang="et-EE" sz="2500" b="1" dirty="0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uuta EL tänapäevaseks, ressursitõhusaks </a:t>
            </a:r>
          </a:p>
          <a:p>
            <a:pPr algn="l"/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ja konkurentsivõimeliseks majanduseks, </a:t>
            </a:r>
          </a:p>
          <a:p>
            <a:pPr algn="l"/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tagades, et: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kasvuhoonegaaside netoheide oleks </a:t>
            </a:r>
          </a:p>
          <a:p>
            <a:pPr algn="l"/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    aastaks 2050 viidud nulli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majanduskasv on lahutatud ressursikasutusest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t-EE" sz="2500" b="1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mitte kedagi ega ühtki piirkonda ei jäeta kõrvale.</a:t>
            </a:r>
          </a:p>
          <a:p>
            <a:endParaRPr lang="et-EE" sz="25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endParaRPr lang="et-EE" sz="25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t-EE" sz="25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ELi kliima-, energia-, transpordi- ja maksupoliitikat muudetakse selliselt, et 2030. aastaks oleks võimalik vähendada kasvuhoonegaaside netoheidet 1990. aasta tasemega võrreldes vähemalt 55%</a:t>
            </a:r>
            <a:r>
              <a:rPr lang="et-EE" sz="25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.</a:t>
            </a:r>
            <a:endParaRPr lang="et-EE" sz="25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3FF2C3-024C-31CB-3FD6-408BFB4CA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04285F04-0D64-D931-B92A-865C2AB1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Mida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tähendab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Rohelepe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Eestile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4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87946"/>
            <a:ext cx="10515600" cy="1325563"/>
          </a:xfrm>
        </p:spPr>
        <p:txBody>
          <a:bodyPr/>
          <a:lstStyle/>
          <a:p>
            <a:r>
              <a:rPr lang="et-EE" sz="4000" b="1" dirty="0">
                <a:solidFill>
                  <a:srgbClr val="4AA24E"/>
                </a:solidFill>
              </a:rPr>
              <a:t>Kasvuhoonegaasid 1990–2021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33A7C0-55AD-0D0F-097A-3E5B59895B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t-EE" sz="3700" i="1" dirty="0">
              <a:ea typeface="Roboto Condensed"/>
              <a:cs typeface="Roboto Condensed"/>
            </a:endParaRPr>
          </a:p>
          <a:p>
            <a:pPr marL="0" indent="0">
              <a:buNone/>
            </a:pPr>
            <a:endParaRPr lang="et-EE" sz="3700" i="1" dirty="0">
              <a:ea typeface="Roboto Condensed"/>
              <a:cs typeface="Roboto Condensed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53803C-6322-4B8C-9413-FF11F82B6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593996"/>
              </p:ext>
            </p:extLst>
          </p:nvPr>
        </p:nvGraphicFramePr>
        <p:xfrm>
          <a:off x="838200" y="1600202"/>
          <a:ext cx="10270067" cy="515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981166-50F2-DD21-2DAE-A59622E711E1}"/>
              </a:ext>
            </a:extLst>
          </p:cNvPr>
          <p:cNvSpPr txBox="1"/>
          <p:nvPr/>
        </p:nvSpPr>
        <p:spPr>
          <a:xfrm>
            <a:off x="4648201" y="2027102"/>
            <a:ext cx="3986388" cy="70788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Heitkogused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kasvasid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kõigis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sektorites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võrreldes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aastaga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6DC01-E251-68BF-9455-4CF5201B0DF6}"/>
              </a:ext>
            </a:extLst>
          </p:cNvPr>
          <p:cNvSpPr txBox="1"/>
          <p:nvPr/>
        </p:nvSpPr>
        <p:spPr>
          <a:xfrm>
            <a:off x="8828617" y="1108482"/>
            <a:ext cx="2990850" cy="163121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Esialgsete andmete kohaselt kasvasid heitkogused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aastal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aasta varasemaga võrreldes 13,9%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E473DE-0787-CE85-85A9-9727830B0B8E}"/>
              </a:ext>
            </a:extLst>
          </p:cNvPr>
          <p:cNvCxnSpPr>
            <a:cxnSpLocks/>
          </p:cNvCxnSpPr>
          <p:nvPr/>
        </p:nvCxnSpPr>
        <p:spPr>
          <a:xfrm>
            <a:off x="11108267" y="2731308"/>
            <a:ext cx="0" cy="10617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B65422-83BB-3BDE-56DF-4251063A54DD}"/>
              </a:ext>
            </a:extLst>
          </p:cNvPr>
          <p:cNvCxnSpPr/>
          <p:nvPr/>
        </p:nvCxnSpPr>
        <p:spPr>
          <a:xfrm>
            <a:off x="7890933" y="2731308"/>
            <a:ext cx="0" cy="282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65031C-A0AF-3C41-9CE6-DB2CA64C74EB}"/>
              </a:ext>
            </a:extLst>
          </p:cNvPr>
          <p:cNvCxnSpPr>
            <a:cxnSpLocks/>
          </p:cNvCxnSpPr>
          <p:nvPr/>
        </p:nvCxnSpPr>
        <p:spPr>
          <a:xfrm>
            <a:off x="7890933" y="3014133"/>
            <a:ext cx="29125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6AF775-644B-4759-514F-7A1DCCE4D365}"/>
              </a:ext>
            </a:extLst>
          </p:cNvPr>
          <p:cNvCxnSpPr>
            <a:cxnSpLocks/>
          </p:cNvCxnSpPr>
          <p:nvPr/>
        </p:nvCxnSpPr>
        <p:spPr>
          <a:xfrm>
            <a:off x="10803466" y="3014133"/>
            <a:ext cx="0" cy="7789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86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1898" y="947056"/>
            <a:ext cx="4783697" cy="2737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  <a:t>Eesti k</a:t>
            </a:r>
            <a:r>
              <a:rPr lang="en-US" sz="3200" b="1" kern="1200" dirty="0" err="1">
                <a:solidFill>
                  <a:srgbClr val="4AA24E"/>
                </a:solidFill>
                <a:ea typeface="+mj-ea"/>
                <a:cs typeface="+mj-cs"/>
              </a:rPr>
              <a:t>asvuhoonegaasid</a:t>
            </a:r>
            <a:r>
              <a:rPr lang="en-US" sz="3200" b="1" kern="1200" dirty="0">
                <a:solidFill>
                  <a:srgbClr val="4AA24E"/>
                </a:solidFill>
                <a:ea typeface="+mj-ea"/>
                <a:cs typeface="+mj-cs"/>
              </a:rPr>
              <a:t> </a:t>
            </a: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4AA24E"/>
                </a:solidFill>
                <a:ea typeface="+mj-ea"/>
                <a:cs typeface="+mj-cs"/>
              </a:rPr>
              <a:t>2021</a:t>
            </a: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r>
              <a:rPr lang="et-EE" sz="3200" b="1" kern="1200" dirty="0" err="1">
                <a:solidFill>
                  <a:srgbClr val="4AA24E"/>
                </a:solidFill>
                <a:ea typeface="+mj-ea"/>
                <a:cs typeface="+mj-cs"/>
              </a:rPr>
              <a:t>Greenhouse</a:t>
            </a:r>
            <a: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  <a:t> </a:t>
            </a:r>
            <a:r>
              <a:rPr lang="et-EE" sz="3200" b="1" kern="1200" dirty="0" err="1">
                <a:solidFill>
                  <a:srgbClr val="4AA24E"/>
                </a:solidFill>
                <a:ea typeface="+mj-ea"/>
                <a:cs typeface="+mj-cs"/>
              </a:rPr>
              <a:t>gas</a:t>
            </a:r>
            <a: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  <a:t> </a:t>
            </a: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r>
              <a:rPr lang="et-EE" sz="3200" b="1" kern="1200" dirty="0" err="1">
                <a:solidFill>
                  <a:srgbClr val="4AA24E"/>
                </a:solidFill>
                <a:ea typeface="+mj-ea"/>
                <a:cs typeface="+mj-cs"/>
              </a:rPr>
              <a:t>emmissions</a:t>
            </a:r>
            <a: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  <a:t> </a:t>
            </a:r>
            <a:b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</a:br>
            <a:r>
              <a:rPr lang="et-EE" sz="3200" b="1" kern="1200" dirty="0">
                <a:solidFill>
                  <a:srgbClr val="4AA24E"/>
                </a:solidFill>
                <a:ea typeface="+mj-ea"/>
                <a:cs typeface="+mj-cs"/>
              </a:rPr>
              <a:t>in Estonia</a:t>
            </a:r>
            <a:endParaRPr lang="en-US" sz="3200" b="1" kern="1200" dirty="0">
              <a:solidFill>
                <a:srgbClr val="4AA24E"/>
              </a:solidFill>
              <a:ea typeface="+mj-ea"/>
              <a:cs typeface="+mj-cs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33A7C0-55AD-0D0F-097A-3E5B59895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86323"/>
            <a:ext cx="4783697" cy="3433583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i="1" dirty="0"/>
          </a:p>
          <a:p>
            <a:pPr marL="0"/>
            <a:endParaRPr lang="en-US" sz="2000" i="1" dirty="0"/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28B7BEA-382B-68C6-ABA9-DB3CEA3DA4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095494"/>
              </p:ext>
            </p:extLst>
          </p:nvPr>
        </p:nvGraphicFramePr>
        <p:xfrm>
          <a:off x="4109013" y="138896"/>
          <a:ext cx="8082988" cy="655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920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õues, õis, puu, taevas&#10;&#10;Kirjeldus on genereeritud automaatselt">
            <a:extLst>
              <a:ext uri="{FF2B5EF4-FFF2-40B4-BE49-F238E27FC236}">
                <a16:creationId xmlns:a16="http://schemas.microsoft.com/office/drawing/2014/main" id="{8779707D-5CC1-AC9E-1B4E-67A6362FB5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3781FF11-6AD1-21C7-ACB5-C0BD484E4BE9}"/>
              </a:ext>
            </a:extLst>
          </p:cNvPr>
          <p:cNvSpPr/>
          <p:nvPr/>
        </p:nvSpPr>
        <p:spPr>
          <a:xfrm>
            <a:off x="2154949" y="566327"/>
            <a:ext cx="2286329" cy="2286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Rohereformi terviklik juhtimine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BE057EC-B721-F900-2D73-A372F8382D8A}"/>
              </a:ext>
            </a:extLst>
          </p:cNvPr>
          <p:cNvSpPr/>
          <p:nvPr/>
        </p:nvSpPr>
        <p:spPr>
          <a:xfrm>
            <a:off x="151008" y="2311623"/>
            <a:ext cx="2496535" cy="24965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Valitsus-komisjon</a:t>
            </a:r>
            <a:r>
              <a:rPr lang="et-E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et-E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t-E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Rohepoliitika juhtkomisjon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C6F90716-D820-BD38-6CFC-50CF17D24471}"/>
              </a:ext>
            </a:extLst>
          </p:cNvPr>
          <p:cNvSpPr/>
          <p:nvPr/>
        </p:nvSpPr>
        <p:spPr>
          <a:xfrm>
            <a:off x="2154949" y="4238189"/>
            <a:ext cx="2286000" cy="22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Rohepoliitika ekspertrühm</a:t>
            </a:r>
          </a:p>
        </p:txBody>
      </p:sp>
    </p:spTree>
    <p:extLst>
      <p:ext uri="{BB962C8B-B14F-4D97-AF65-F5344CB8AC3E}">
        <p14:creationId xmlns:p14="http://schemas.microsoft.com/office/powerpoint/2010/main" val="242622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4874A27-4719-8AC2-5BAA-CBF671DC23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80" b="-49398"/>
          <a:stretch/>
        </p:blipFill>
        <p:spPr>
          <a:xfrm>
            <a:off x="7735759" y="3021406"/>
            <a:ext cx="6159121" cy="57318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0E6B45-1E5C-33CF-94C7-628AD3DA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427" y="867939"/>
            <a:ext cx="11409146" cy="972185"/>
          </a:xfrm>
        </p:spPr>
        <p:txBody>
          <a:bodyPr/>
          <a:lstStyle/>
          <a:p>
            <a:r>
              <a:rPr lang="et-EE" sz="2800" b="1" dirty="0"/>
              <a:t>Rohereformi terviklik juhtimine</a:t>
            </a:r>
            <a:br>
              <a:rPr lang="en-GB" dirty="0"/>
            </a:br>
            <a:endParaRPr lang="et-E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FCB16-59F4-536D-A15E-030C16E7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26" y="1909823"/>
            <a:ext cx="7433059" cy="46147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t-EE" sz="1600" dirty="0">
              <a:latin typeface="Roboto Mono 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t-EE" sz="2000" dirty="0">
              <a:latin typeface="Roboto Mono (Pealkirjad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t-EE" sz="2000" dirty="0">
                <a:effectLst/>
                <a:latin typeface="Roboto Mono "/>
                <a:ea typeface="Calibri" panose="020F0502020204030204" pitchFamily="34" charset="0"/>
                <a:cs typeface="Times New Roman" panose="02020603050405020304" pitchFamily="18" charset="0"/>
              </a:rPr>
              <a:t>Esmakordne valdkondade ülene tervikvaade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t-EE" sz="2000" dirty="0">
                <a:latin typeface="Roboto Mono (Pealkirjad)"/>
                <a:ea typeface="Calibri" panose="020F0502020204030204" pitchFamily="34" charset="0"/>
                <a:cs typeface="Times New Roman" panose="02020603050405020304" pitchFamily="18" charset="0"/>
              </a:rPr>
              <a:t>Kauge eesmärk mõistetavateks sammudeks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t-EE" sz="2000" dirty="0">
                <a:latin typeface="Roboto Mono (Pealkirjad)"/>
                <a:ea typeface="Calibri" panose="020F0502020204030204" pitchFamily="34" charset="0"/>
                <a:cs typeface="Times New Roman" panose="02020603050405020304" pitchFamily="18" charset="0"/>
              </a:rPr>
              <a:t>Ühtselt mõistetav sisu ja kommunikatsioon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t-EE" sz="2000" dirty="0">
              <a:latin typeface="Roboto Mono (Pealkirjad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000" dirty="0">
              <a:effectLst/>
              <a:latin typeface="Roboto Mono (Pealkirjad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000" kern="1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000" kern="100" dirty="0">
                <a:solidFill>
                  <a:srgbClr val="2B2B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t-E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4249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Rohepööre värvid">
      <a:dk1>
        <a:srgbClr val="0E2516"/>
      </a:dk1>
      <a:lt1>
        <a:srgbClr val="FFFFFF"/>
      </a:lt1>
      <a:dk2>
        <a:srgbClr val="0E2516"/>
      </a:dk2>
      <a:lt2>
        <a:srgbClr val="FFFCD9"/>
      </a:lt2>
      <a:accent1>
        <a:srgbClr val="009100"/>
      </a:accent1>
      <a:accent2>
        <a:srgbClr val="FFC7C7"/>
      </a:accent2>
      <a:accent3>
        <a:srgbClr val="F0EBE1"/>
      </a:accent3>
      <a:accent4>
        <a:srgbClr val="71DF7C"/>
      </a:accent4>
      <a:accent5>
        <a:srgbClr val="032075"/>
      </a:accent5>
      <a:accent6>
        <a:srgbClr val="8DDC86"/>
      </a:accent6>
      <a:hlink>
        <a:srgbClr val="032075"/>
      </a:hlink>
      <a:folHlink>
        <a:srgbClr val="F77C7C"/>
      </a:folHlink>
    </a:clrScheme>
    <a:fontScheme name="Custom 1">
      <a:majorFont>
        <a:latin typeface="Roboto Mono Light"/>
        <a:ea typeface=""/>
        <a:cs typeface=""/>
      </a:majorFont>
      <a:minorFont>
        <a:latin typeface="Roboto Mon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hepöörde esitluspõhi_v1.pptx" id="{8FCFDB5E-EA1B-4EEA-B33A-A8D428C8BB84}" vid="{00ACC0CF-4CAE-41C0-893D-A728B055BA1F}"/>
    </a:ext>
  </a:extLst>
</a:theme>
</file>

<file path=ppt/theme/theme2.xml><?xml version="1.0" encoding="utf-8"?>
<a:theme xmlns:a="http://schemas.openxmlformats.org/drawingml/2006/main" name="1_Office Theme">
  <a:themeElements>
    <a:clrScheme name="Rohepööre 1">
      <a:dk1>
        <a:srgbClr val="0E2516"/>
      </a:dk1>
      <a:lt1>
        <a:sysClr val="window" lastClr="FFFFFF"/>
      </a:lt1>
      <a:dk2>
        <a:srgbClr val="0E2516"/>
      </a:dk2>
      <a:lt2>
        <a:srgbClr val="F0EBE1"/>
      </a:lt2>
      <a:accent1>
        <a:srgbClr val="0E2516"/>
      </a:accent1>
      <a:accent2>
        <a:srgbClr val="009100"/>
      </a:accent2>
      <a:accent3>
        <a:srgbClr val="FABFBF"/>
      </a:accent3>
      <a:accent4>
        <a:srgbClr val="FFFCD9"/>
      </a:accent4>
      <a:accent5>
        <a:srgbClr val="00148C"/>
      </a:accent5>
      <a:accent6>
        <a:srgbClr val="9ADBF9"/>
      </a:accent6>
      <a:hlink>
        <a:srgbClr val="00148C"/>
      </a:hlink>
      <a:folHlink>
        <a:srgbClr val="FABFBF"/>
      </a:folHlink>
    </a:clrScheme>
    <a:fontScheme name="Rohepööre uus">
      <a:majorFont>
        <a:latin typeface="Roboto Mono"/>
        <a:ea typeface=""/>
        <a:cs typeface=""/>
      </a:majorFont>
      <a:minorFont>
        <a:latin typeface="Roboto Mon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'i kujundus">
  <a:themeElements>
    <a:clrScheme name="Rohepööre värvid">
      <a:dk1>
        <a:srgbClr val="0E2516"/>
      </a:dk1>
      <a:lt1>
        <a:srgbClr val="FFFFFF"/>
      </a:lt1>
      <a:dk2>
        <a:srgbClr val="0E2516"/>
      </a:dk2>
      <a:lt2>
        <a:srgbClr val="FFFCD9"/>
      </a:lt2>
      <a:accent1>
        <a:srgbClr val="009100"/>
      </a:accent1>
      <a:accent2>
        <a:srgbClr val="FFC7C7"/>
      </a:accent2>
      <a:accent3>
        <a:srgbClr val="F0EBE1"/>
      </a:accent3>
      <a:accent4>
        <a:srgbClr val="71DF7C"/>
      </a:accent4>
      <a:accent5>
        <a:srgbClr val="032075"/>
      </a:accent5>
      <a:accent6>
        <a:srgbClr val="8DDC86"/>
      </a:accent6>
      <a:hlink>
        <a:srgbClr val="032075"/>
      </a:hlink>
      <a:folHlink>
        <a:srgbClr val="F77C7C"/>
      </a:folHlink>
    </a:clrScheme>
    <a:fontScheme name="Custom 1">
      <a:majorFont>
        <a:latin typeface="Roboto Mono Light"/>
        <a:ea typeface=""/>
        <a:cs typeface=""/>
      </a:majorFont>
      <a:minorFont>
        <a:latin typeface="Roboto Mon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hepöörde esitluspõhi_v1.pptx" id="{8FCFDB5E-EA1B-4EEA-B33A-A8D428C8BB84}" vid="{00ACC0CF-4CAE-41C0-893D-A728B055BA1F}"/>
    </a:ext>
  </a:extLst>
</a:theme>
</file>

<file path=ppt/theme/theme4.xml><?xml version="1.0" encoding="utf-8"?>
<a:theme xmlns:a="http://schemas.openxmlformats.org/drawingml/2006/main" name="2_Office'i kujundus">
  <a:themeElements>
    <a:clrScheme name="Rohepöörde värvid">
      <a:dk1>
        <a:srgbClr val="000000"/>
      </a:dk1>
      <a:lt1>
        <a:srgbClr val="FFFFFF"/>
      </a:lt1>
      <a:dk2>
        <a:srgbClr val="225322"/>
      </a:dk2>
      <a:lt2>
        <a:srgbClr val="FFFBDD"/>
      </a:lt2>
      <a:accent1>
        <a:srgbClr val="34AE4F"/>
      </a:accent1>
      <a:accent2>
        <a:srgbClr val="FFC7C7"/>
      </a:accent2>
      <a:accent3>
        <a:srgbClr val="D1D6D3"/>
      </a:accent3>
      <a:accent4>
        <a:srgbClr val="71DF7C"/>
      </a:accent4>
      <a:accent5>
        <a:srgbClr val="032075"/>
      </a:accent5>
      <a:accent6>
        <a:srgbClr val="8DDC86"/>
      </a:accent6>
      <a:hlink>
        <a:srgbClr val="032075"/>
      </a:hlink>
      <a:folHlink>
        <a:srgbClr val="F77C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hepöörde esitlus_master.potx" id="{997D8912-0BB1-4AF0-9FCA-BD2E3CA5B2E9}" vid="{D3AF9AE8-2BD4-45C4-A340-AA4953AC7A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Rohepöörde esitluspõhi_v1</Template>
  <TotalTime>18210</TotalTime>
  <Words>686</Words>
  <Application>Microsoft Office PowerPoint</Application>
  <PresentationFormat>Widescreen</PresentationFormat>
  <Paragraphs>145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Roboto Mono</vt:lpstr>
      <vt:lpstr>Arial</vt:lpstr>
      <vt:lpstr>Arial Narrow</vt:lpstr>
      <vt:lpstr>Raleway ExtraBold</vt:lpstr>
      <vt:lpstr>Wingdings</vt:lpstr>
      <vt:lpstr>Calibri</vt:lpstr>
      <vt:lpstr>Roboto Condensed</vt:lpstr>
      <vt:lpstr>Calibri Light</vt:lpstr>
      <vt:lpstr>Raleway</vt:lpstr>
      <vt:lpstr>Roboto Mono Light</vt:lpstr>
      <vt:lpstr>Roboto Mono (Pealkirjad)</vt:lpstr>
      <vt:lpstr>Roboto</vt:lpstr>
      <vt:lpstr>Roboto Mono </vt:lpstr>
      <vt:lpstr>Raleway SemiBold</vt:lpstr>
      <vt:lpstr>Roboto</vt:lpstr>
      <vt:lpstr>Office'i kujundus</vt:lpstr>
      <vt:lpstr>1_Office Theme</vt:lpstr>
      <vt:lpstr>3_Office'i kujundus</vt:lpstr>
      <vt:lpstr>2_Office'i kujundus</vt:lpstr>
      <vt:lpstr>Office Theme</vt:lpstr>
      <vt:lpstr>4_Office'i kujundus</vt:lpstr>
      <vt:lpstr>Riigi rohepoliitikast  Eili Lepik</vt:lpstr>
      <vt:lpstr>PowerPoint Presentation</vt:lpstr>
      <vt:lpstr>PowerPoint Presentation</vt:lpstr>
      <vt:lpstr>PowerPoint Presentation</vt:lpstr>
      <vt:lpstr>Mida tähendab EL Rohelepe Eestile?</vt:lpstr>
      <vt:lpstr>Kasvuhoonegaasid 1990–2021</vt:lpstr>
      <vt:lpstr>Eesti kasvuhoonegaasid   2021  Greenhouse gas  emmissions  in Estonia</vt:lpstr>
      <vt:lpstr>PowerPoint Presentation</vt:lpstr>
      <vt:lpstr>Rohereformi terviklik juhtimine </vt:lpstr>
      <vt:lpstr>PowerPoint Presentation</vt:lpstr>
      <vt:lpstr>10 valdkonda</vt:lpstr>
      <vt:lpstr>PowerPoint Presentation</vt:lpstr>
      <vt:lpstr> Esmased prioriteedid  </vt:lpstr>
      <vt:lpstr>Kliimaministeeriumi loomine  Establishing the Ministry of Climate   </vt:lpstr>
      <vt:lpstr>PowerPoint Presentation</vt:lpstr>
      <vt:lpstr>PowerPoint Presentation</vt:lpstr>
      <vt:lpstr>Aitäh!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Rohepööre kohalikul tasandil</dc:title>
  <dc:creator>Ivo Krustok</dc:creator>
  <cp:lastModifiedBy>Eili Lepik</cp:lastModifiedBy>
  <cp:revision>126</cp:revision>
  <dcterms:created xsi:type="dcterms:W3CDTF">2022-09-13T11:59:50Z</dcterms:created>
  <dcterms:modified xsi:type="dcterms:W3CDTF">2023-12-01T05:27:56Z</dcterms:modified>
</cp:coreProperties>
</file>